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31"/>
  </p:notesMasterIdLst>
  <p:sldIdLst>
    <p:sldId id="256" r:id="rId3"/>
    <p:sldId id="262" r:id="rId4"/>
    <p:sldId id="264" r:id="rId5"/>
    <p:sldId id="265" r:id="rId6"/>
    <p:sldId id="266" r:id="rId7"/>
    <p:sldId id="308" r:id="rId8"/>
    <p:sldId id="268" r:id="rId9"/>
    <p:sldId id="277" r:id="rId10"/>
    <p:sldId id="309" r:id="rId11"/>
    <p:sldId id="276" r:id="rId12"/>
    <p:sldId id="278" r:id="rId13"/>
    <p:sldId id="279" r:id="rId14"/>
    <p:sldId id="269" r:id="rId15"/>
    <p:sldId id="306" r:id="rId16"/>
    <p:sldId id="291" r:id="rId17"/>
    <p:sldId id="307" r:id="rId18"/>
    <p:sldId id="300" r:id="rId19"/>
    <p:sldId id="332" r:id="rId20"/>
    <p:sldId id="317" r:id="rId21"/>
    <p:sldId id="270" r:id="rId22"/>
    <p:sldId id="319" r:id="rId23"/>
    <p:sldId id="320" r:id="rId24"/>
    <p:sldId id="331" r:id="rId25"/>
    <p:sldId id="322" r:id="rId26"/>
    <p:sldId id="333" r:id="rId27"/>
    <p:sldId id="303" r:id="rId28"/>
    <p:sldId id="275" r:id="rId29"/>
    <p:sldId id="323" r:id="rId30"/>
  </p:sldIdLst>
  <p:sldSz cx="9144000" cy="6858000" type="screen4x3"/>
  <p:notesSz cx="6796088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 autoAdjust="0"/>
    <p:restoredTop sz="74691" autoAdjust="0"/>
  </p:normalViewPr>
  <p:slideViewPr>
    <p:cSldViewPr>
      <p:cViewPr varScale="1">
        <p:scale>
          <a:sx n="50" d="100"/>
          <a:sy n="50" d="100"/>
        </p:scale>
        <p:origin x="-1618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760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7188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fld id="{6136B543-04D8-4731-B83C-1789160BD3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49FFC-EA91-44A2-B3AC-9AE0F2B0E2FD}" type="slidenum">
              <a:rPr lang="en-US"/>
              <a:pPr/>
              <a:t>1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7424BC-E522-4B36-AE6A-87612A1B5AB0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AEB93A-7390-4864-9D9E-3D94A61B24DA}" type="slidenum">
              <a:rPr lang="en-US"/>
              <a:pPr/>
              <a:t>22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54640-46FA-4103-BAD6-6628D251E19C}" type="slidenum">
              <a:rPr lang="en-US"/>
              <a:pPr/>
              <a:t>24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EA8280-39F4-4247-A19D-E4F33DC1C833}" type="slidenum">
              <a:rPr lang="en-US"/>
              <a:pPr/>
              <a:t>27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E44A4B-DC47-4A26-9F78-11F3271B3DE8}" type="slidenum">
              <a:rPr lang="en-US"/>
              <a:pPr/>
              <a:t>2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3783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3BAD7A-1B9F-4666-B26F-1BC7154C84DA}" type="slidenum">
              <a:rPr lang="en-US"/>
              <a:pPr/>
              <a:t>3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3783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F208AF-01F2-44E9-B9E1-8F2155592F9C}" type="slidenum">
              <a:rPr lang="en-US"/>
              <a:pPr/>
              <a:t>4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3783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49E5E7-A35B-4816-93CF-0915C9A9BE29}" type="slidenum">
              <a:rPr lang="en-US"/>
              <a:pPr/>
              <a:t>5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3783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60314-4F95-4B14-8959-3E87E33F68F9}" type="slidenum">
              <a:rPr lang="en-US"/>
              <a:pPr/>
              <a:t>13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3783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69289-D2A3-46BF-9139-EC46EDF7B39F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60314-4F95-4B14-8959-3E87E33F68F9}" type="slidenum">
              <a:rPr lang="en-US"/>
              <a:pPr/>
              <a:t>19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3783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02073B-B2CD-469C-845C-C0B59DF2FC42}" type="slidenum">
              <a:rPr lang="en-US"/>
              <a:pPr/>
              <a:t>20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3783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47CDDA-3A46-44BA-9293-F9BFF54D01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52DAD4-B7F3-4824-8BA9-003AFB98D0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8213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318831-041F-41D7-9591-48E783793A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946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341813" cy="482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295400"/>
            <a:ext cx="4343400" cy="48291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76200" y="6248400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388BD21-34DD-4EFD-B37C-44711E7B86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1813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343400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7767E6-69A8-4586-8A59-7F0B353D08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8213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1932B2-B29B-4CB5-B15D-DE9B2E9E66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1813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343400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A0C1AC-DC20-4925-953E-B522F6BBF9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6105F5-393E-469D-8D57-E23D1E7928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002D8C-60DB-4AA1-9BE5-0F78DE16ED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2667919" y="6212174"/>
            <a:ext cx="3962400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ESEC/FSE Workshop on Assurances for Self-Adaptive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7CDD01-6C2A-493C-8F1B-A51B263F0F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CA4F5E-AE27-4C46-BABF-6A99716751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548C35-C588-48A8-8356-DCC3C0B2C0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1061A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1061A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6946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7613" cy="482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200" y="624840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29 August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24840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6F8D4DC-7155-4726-A26D-49D7108636F6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76200"/>
            <a:ext cx="98583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6946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7613" cy="482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613" y="5472113"/>
            <a:ext cx="3324225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03838" y="5472113"/>
            <a:ext cx="1895475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1000" y="1512888"/>
            <a:ext cx="8382000" cy="237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smtClean="0">
                <a:solidFill>
                  <a:srgbClr val="FFFFFF"/>
                </a:solidFill>
                <a:cs typeface="DejaVu Sans" charset="0"/>
              </a:rPr>
              <a:t>Robust-and-evolvable</a:t>
            </a:r>
            <a:br>
              <a:rPr lang="en-US" sz="4000" b="1" dirty="0" smtClean="0">
                <a:solidFill>
                  <a:srgbClr val="FFFFFF"/>
                </a:solidFill>
                <a:cs typeface="DejaVu Sans" charset="0"/>
              </a:rPr>
            </a:br>
            <a:r>
              <a:rPr lang="en-US" sz="4000" b="1" dirty="0" smtClean="0">
                <a:solidFill>
                  <a:srgbClr val="FFFFFF"/>
                </a:solidFill>
                <a:cs typeface="DejaVu Sans" charset="0"/>
              </a:rPr>
              <a:t>Resilient </a:t>
            </a:r>
            <a:r>
              <a:rPr lang="en-US" sz="4000" b="1" dirty="0">
                <a:solidFill>
                  <a:srgbClr val="FFFFFF"/>
                </a:solidFill>
                <a:cs typeface="DejaVu Sans" charset="0"/>
              </a:rPr>
              <a:t>Software Systems</a:t>
            </a:r>
          </a:p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FFFFFF"/>
                </a:solidFill>
                <a:cs typeface="DejaVu Sans" charset="0"/>
              </a:rPr>
              <a:t>Open Problems and Lessons Learned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14400" y="3814950"/>
            <a:ext cx="74676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FFFFFF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rgbClr val="FFFFFF"/>
                </a:solidFill>
              </a:rPr>
              <a:t>Vincenzo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smtClean="0">
                <a:solidFill>
                  <a:srgbClr val="FFFFFF"/>
                </a:solidFill>
              </a:rPr>
              <a:t>Florio</a:t>
            </a: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BE" sz="2800" dirty="0">
              <a:solidFill>
                <a:srgbClr val="FFFFFF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nl-BE" sz="2800" dirty="0">
              <a:solidFill>
                <a:srgbClr val="FFFFFF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FFFFFF"/>
              </a:solidFill>
            </a:endParaRPr>
          </a:p>
          <a:p>
            <a:pPr algn="ctr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www.pats.ua.ac.be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>
          <a:xfrm>
            <a:off x="565151" y="5830669"/>
            <a:ext cx="1836420" cy="399783"/>
          </a:xfrm>
        </p:spPr>
        <p:txBody>
          <a:bodyPr/>
          <a:lstStyle/>
          <a:p>
            <a:r>
              <a:rPr lang="en-GB"/>
              <a:t>29 August 2011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25"/>
            <a:ext cx="9128704" cy="66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54" y="3500250"/>
            <a:ext cx="1520550" cy="214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25" y="4950"/>
            <a:ext cx="1963890" cy="328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504" y="5372656"/>
            <a:ext cx="3344663" cy="9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04" y="5638800"/>
            <a:ext cx="1178700" cy="65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774566" y="4029670"/>
            <a:ext cx="2289703" cy="1023237"/>
            <a:chOff x="2774566" y="4029670"/>
            <a:chExt cx="2289703" cy="1023237"/>
          </a:xfrm>
        </p:grpSpPr>
        <p:sp>
          <p:nvSpPr>
            <p:cNvPr id="11" name="Down Arrow 10"/>
            <p:cNvSpPr/>
            <p:nvPr/>
          </p:nvSpPr>
          <p:spPr bwMode="auto">
            <a:xfrm rot="2700000">
              <a:off x="3176693" y="4298566"/>
              <a:ext cx="352214" cy="115646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4029670"/>
              <a:ext cx="1787669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Simple forms of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interaction, few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entities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>
          <a:xfrm>
            <a:off x="565151" y="5830669"/>
            <a:ext cx="1836420" cy="399783"/>
          </a:xfrm>
        </p:spPr>
        <p:txBody>
          <a:bodyPr/>
          <a:lstStyle/>
          <a:p>
            <a:r>
              <a:rPr lang="en-GB"/>
              <a:t>29 August 2011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25"/>
            <a:ext cx="9128704" cy="66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54" y="3500250"/>
            <a:ext cx="1520550" cy="214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25" y="4950"/>
            <a:ext cx="1963890" cy="328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504" y="5372656"/>
            <a:ext cx="3344663" cy="9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7304" y="3809284"/>
            <a:ext cx="3132717" cy="25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04" y="5638800"/>
            <a:ext cx="1178700" cy="65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3211623" y="3154946"/>
            <a:ext cx="2374684" cy="1642988"/>
            <a:chOff x="3211623" y="3154946"/>
            <a:chExt cx="2374684" cy="1642988"/>
          </a:xfrm>
        </p:grpSpPr>
        <p:sp>
          <p:nvSpPr>
            <p:cNvPr id="10" name="Down Arrow 9"/>
            <p:cNvSpPr/>
            <p:nvPr/>
          </p:nvSpPr>
          <p:spPr bwMode="auto">
            <a:xfrm rot="-2700000">
              <a:off x="5234093" y="3641466"/>
              <a:ext cx="352214" cy="115646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1623" y="3154946"/>
              <a:ext cx="2339102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Ecosystems with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multiple complex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social organizations;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err="1" smtClean="0">
                  <a:solidFill>
                    <a:schemeClr val="tx1"/>
                  </a:solidFill>
                </a:rPr>
                <a:t>heterarchies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>
          <a:xfrm>
            <a:off x="565151" y="5830669"/>
            <a:ext cx="1836420" cy="399783"/>
          </a:xfrm>
        </p:spPr>
        <p:txBody>
          <a:bodyPr/>
          <a:lstStyle/>
          <a:p>
            <a:r>
              <a:rPr lang="en-GB"/>
              <a:t>29 August 2011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25"/>
            <a:ext cx="9128704" cy="66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54" y="3500250"/>
            <a:ext cx="1520550" cy="214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25" y="4950"/>
            <a:ext cx="1963890" cy="328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504" y="5372656"/>
            <a:ext cx="3344663" cy="9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7304" y="3809284"/>
            <a:ext cx="3132717" cy="25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04" y="5638800"/>
            <a:ext cx="1178700" cy="65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14281" y="1600200"/>
            <a:ext cx="5102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The higher the level, </a:t>
            </a:r>
            <a:br>
              <a:rPr lang="en-US" sz="3200" i="1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the more difficult to </a:t>
            </a:r>
            <a:r>
              <a:rPr lang="en-US" sz="3200" i="1" u="sng" dirty="0" smtClean="0">
                <a:solidFill>
                  <a:schemeClr val="tx1"/>
                </a:solidFill>
              </a:rPr>
              <a:t>assure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i="1" u="sng" dirty="0" smtClean="0">
                <a:solidFill>
                  <a:schemeClr val="tx1"/>
                </a:solidFill>
              </a:rPr>
              <a:t>robustness and resilience</a:t>
            </a:r>
            <a:endParaRPr lang="en-US" sz="32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23007A5-3D24-4FB2-BE70-ACA36F2FAF24}" type="slidenum">
              <a:rPr lang="en-GB"/>
              <a:pPr/>
              <a:t>13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47625"/>
            <a:ext cx="7696200" cy="12366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First example</a:t>
            </a:r>
            <a:endParaRPr lang="en-GB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4724400" cy="4835525"/>
          </a:xfrm>
          <a:ln/>
        </p:spPr>
        <p:txBody>
          <a:bodyPr/>
          <a:lstStyle/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Autonomically</a:t>
            </a:r>
            <a:r>
              <a:rPr lang="en-GB" dirty="0"/>
              <a:t> redundant data </a:t>
            </a:r>
            <a:r>
              <a:rPr lang="en-GB" dirty="0" smtClean="0"/>
              <a:t>structures (RDS)</a:t>
            </a:r>
            <a:endParaRPr lang="en-GB" dirty="0"/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Phenotypically</a:t>
            </a:r>
            <a:r>
              <a:rPr lang="en-GB" dirty="0"/>
              <a:t> static</a:t>
            </a:r>
          </a:p>
          <a:p>
            <a:pPr marL="1141413" lvl="2" indent="-2270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Single adaptation strategy based on one parameter (redundancy degree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212" y="1981200"/>
            <a:ext cx="4243388" cy="30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141413"/>
          </a:xfrm>
        </p:spPr>
        <p:txBody>
          <a:bodyPr/>
          <a:lstStyle/>
          <a:p>
            <a:r>
              <a:rPr lang="en-US" dirty="0" smtClean="0"/>
              <a:t>Redundancy = f(risk</a:t>
            </a:r>
            <a:r>
              <a:rPr lang="en-US" sz="3400" dirty="0" smtClean="0"/>
              <a:t>(</a:t>
            </a:r>
            <a:r>
              <a:rPr lang="en-US" i="1" dirty="0" smtClean="0"/>
              <a:t>t</a:t>
            </a:r>
            <a:r>
              <a:rPr lang="en-US" sz="3400" dirty="0" smtClean="0"/>
              <a:t>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en-US" i="1" dirty="0" smtClean="0"/>
              <a:t>Dynamically</a:t>
            </a:r>
            <a:r>
              <a:rPr lang="en-US" dirty="0" smtClean="0"/>
              <a:t> redundant data structures</a:t>
            </a:r>
          </a:p>
          <a:p>
            <a:pPr lvl="1">
              <a:buFont typeface="Times New Roman" pitchFamily="18" charset="0"/>
              <a:buChar char="–"/>
            </a:pPr>
            <a:r>
              <a:rPr lang="en-US" dirty="0" smtClean="0"/>
              <a:t>Autonomic management of redundancy</a:t>
            </a:r>
          </a:p>
          <a:p>
            <a:pPr lvl="1">
              <a:buFont typeface="Times New Roman" pitchFamily="18" charset="0"/>
              <a:buChar char="–"/>
            </a:pPr>
            <a:r>
              <a:rPr lang="en-US" dirty="0" smtClean="0"/>
              <a:t>RDS where redundancy changes dynamically after risk of scheme failure</a:t>
            </a:r>
          </a:p>
          <a:p>
            <a:pPr lvl="1">
              <a:buFont typeface="Times New Roman" pitchFamily="18" charset="0"/>
              <a:buChar char="–"/>
            </a:pPr>
            <a:r>
              <a:rPr lang="en-US" dirty="0" smtClean="0"/>
              <a:t>risk(</a:t>
            </a:r>
            <a:r>
              <a:rPr lang="en-US" i="1" dirty="0" smtClean="0"/>
              <a:t>t</a:t>
            </a:r>
            <a:r>
              <a:rPr lang="en-US" dirty="0" smtClean="0"/>
              <a:t>): Indirect assessment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29 August 2011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523007A5-3D24-4FB2-BE70-ACA36F2FAF24}" type="slidenum">
              <a:rPr lang="en-GB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deduction of risk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F563-7328-4ABA-A39A-0C09716A5DDC}" type="slidenum">
              <a:rPr lang="en-US" altLang="zh-CN" smtClean="0"/>
              <a:pPr/>
              <a:t>15</a:t>
            </a:fld>
            <a:endParaRPr lang="en-US" altLang="zh-CN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78775" y="1214250"/>
            <a:ext cx="245814" cy="2218342"/>
            <a:chOff x="736" y="976"/>
            <a:chExt cx="181" cy="1541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736" y="976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736" y="1203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36" y="143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736" y="165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736" y="1884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736" y="211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736" y="233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47453" y="2124044"/>
            <a:ext cx="492986" cy="522556"/>
          </a:xfrm>
          <a:prstGeom prst="rect">
            <a:avLst/>
          </a:prstGeom>
          <a:solidFill>
            <a:srgbClr val="66FF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125947" y="1410029"/>
            <a:ext cx="490270" cy="1828224"/>
            <a:chOff x="918" y="1112"/>
            <a:chExt cx="361" cy="1270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918" y="1112"/>
              <a:ext cx="362" cy="5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918" y="1927"/>
              <a:ext cx="362" cy="45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918" y="1881"/>
              <a:ext cx="362" cy="27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918" y="1339"/>
              <a:ext cx="362" cy="3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918" y="1566"/>
              <a:ext cx="362" cy="18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918" y="1747"/>
              <a:ext cx="362" cy="4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918" y="1836"/>
              <a:ext cx="362" cy="9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173032" y="1997364"/>
            <a:ext cx="738799" cy="652115"/>
            <a:chOff x="1689" y="1520"/>
            <a:chExt cx="544" cy="453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2052" y="152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1689" y="1609"/>
              <a:ext cx="317" cy="1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689" y="1838"/>
              <a:ext cx="317" cy="1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628931" y="2432107"/>
            <a:ext cx="717192" cy="359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 = 0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5067115" y="1214250"/>
            <a:ext cx="1260305" cy="2218342"/>
            <a:chOff x="3820" y="976"/>
            <a:chExt cx="928" cy="1541"/>
          </a:xfrm>
        </p:grpSpPr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3820" y="976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820" y="1203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3820" y="143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820" y="165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3820" y="1884"/>
              <a:ext cx="182" cy="181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3820" y="211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3820" y="233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386" y="1608"/>
              <a:ext cx="363" cy="363"/>
            </a:xfrm>
            <a:prstGeom prst="rect">
              <a:avLst/>
            </a:prstGeom>
            <a:solidFill>
              <a:srgbClr val="66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5314287" y="1410029"/>
            <a:ext cx="490270" cy="1828224"/>
            <a:chOff x="4002" y="1112"/>
            <a:chExt cx="361" cy="1270"/>
          </a:xfrm>
        </p:grpSpPr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4002" y="1112"/>
              <a:ext cx="362" cy="5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4002" y="1927"/>
              <a:ext cx="362" cy="45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002" y="1881"/>
              <a:ext cx="362" cy="27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4002" y="1339"/>
              <a:ext cx="362" cy="3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4002" y="1566"/>
              <a:ext cx="362" cy="18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4002" y="1747"/>
              <a:ext cx="362" cy="4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V="1">
              <a:off x="4002" y="1836"/>
              <a:ext cx="362" cy="9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42"/>
          <p:cNvGrpSpPr>
            <a:grpSpLocks/>
          </p:cNvGrpSpPr>
          <p:nvPr/>
        </p:nvGrpSpPr>
        <p:grpSpPr bwMode="auto">
          <a:xfrm>
            <a:off x="6361373" y="1997364"/>
            <a:ext cx="738799" cy="652115"/>
            <a:chOff x="4773" y="1520"/>
            <a:chExt cx="544" cy="453"/>
          </a:xfrm>
        </p:grpSpPr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5136" y="152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4773" y="1609"/>
              <a:ext cx="317" cy="1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4773" y="1838"/>
              <a:ext cx="317" cy="1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6817271" y="2432107"/>
            <a:ext cx="909552" cy="359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 = 1/3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152400" y="3891807"/>
            <a:ext cx="245814" cy="2218342"/>
            <a:chOff x="736" y="2836"/>
            <a:chExt cx="181" cy="1541"/>
          </a:xfrm>
        </p:grpSpPr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736" y="2836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736" y="3063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736" y="3290"/>
              <a:ext cx="182" cy="181"/>
            </a:xfrm>
            <a:prstGeom prst="ellipse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736" y="351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736" y="3744"/>
              <a:ext cx="182" cy="181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736" y="397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736" y="419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5"/>
          <p:cNvGrpSpPr>
            <a:grpSpLocks/>
          </p:cNvGrpSpPr>
          <p:nvPr/>
        </p:nvGrpSpPr>
        <p:grpSpPr bwMode="auto">
          <a:xfrm>
            <a:off x="399572" y="4087586"/>
            <a:ext cx="1013133" cy="1828224"/>
            <a:chOff x="918" y="2972"/>
            <a:chExt cx="746" cy="1270"/>
          </a:xfrm>
        </p:grpSpPr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302" y="3468"/>
              <a:ext cx="363" cy="363"/>
            </a:xfrm>
            <a:prstGeom prst="rect">
              <a:avLst/>
            </a:prstGeom>
            <a:solidFill>
              <a:srgbClr val="66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57"/>
            <p:cNvGrpSpPr>
              <a:grpSpLocks/>
            </p:cNvGrpSpPr>
            <p:nvPr/>
          </p:nvGrpSpPr>
          <p:grpSpPr bwMode="auto">
            <a:xfrm>
              <a:off x="918" y="2972"/>
              <a:ext cx="362" cy="1272"/>
              <a:chOff x="918" y="2972"/>
              <a:chExt cx="362" cy="1272"/>
            </a:xfrm>
          </p:grpSpPr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>
                <a:off x="918" y="2972"/>
                <a:ext cx="362" cy="5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 flipV="1">
                <a:off x="918" y="3787"/>
                <a:ext cx="362" cy="4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 flipV="1">
                <a:off x="918" y="3741"/>
                <a:ext cx="362" cy="27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>
                <a:off x="918" y="3199"/>
                <a:ext cx="362" cy="3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2"/>
              <p:cNvSpPr>
                <a:spLocks noChangeShapeType="1"/>
              </p:cNvSpPr>
              <p:nvPr/>
            </p:nvSpPr>
            <p:spPr bwMode="auto">
              <a:xfrm>
                <a:off x="918" y="3426"/>
                <a:ext cx="362" cy="18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3"/>
              <p:cNvSpPr>
                <a:spLocks noChangeShapeType="1"/>
              </p:cNvSpPr>
              <p:nvPr/>
            </p:nvSpPr>
            <p:spPr bwMode="auto">
              <a:xfrm>
                <a:off x="918" y="3607"/>
                <a:ext cx="362" cy="4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4"/>
              <p:cNvSpPr>
                <a:spLocks noChangeShapeType="1"/>
              </p:cNvSpPr>
              <p:nvPr/>
            </p:nvSpPr>
            <p:spPr bwMode="auto">
              <a:xfrm flipV="1">
                <a:off x="918" y="3696"/>
                <a:ext cx="362" cy="9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" name="Group 65"/>
          <p:cNvGrpSpPr>
            <a:grpSpLocks/>
          </p:cNvGrpSpPr>
          <p:nvPr/>
        </p:nvGrpSpPr>
        <p:grpSpPr bwMode="auto">
          <a:xfrm>
            <a:off x="1446657" y="4674921"/>
            <a:ext cx="738799" cy="652115"/>
            <a:chOff x="1689" y="3380"/>
            <a:chExt cx="544" cy="453"/>
          </a:xfrm>
        </p:grpSpPr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2052" y="338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1689" y="3469"/>
              <a:ext cx="317" cy="1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1689" y="3698"/>
              <a:ext cx="317" cy="1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1902556" y="5109664"/>
            <a:ext cx="909552" cy="359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 = 2/3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9" name="Group 70"/>
          <p:cNvGrpSpPr>
            <a:grpSpLocks/>
          </p:cNvGrpSpPr>
          <p:nvPr/>
        </p:nvGrpSpPr>
        <p:grpSpPr bwMode="auto">
          <a:xfrm>
            <a:off x="3581400" y="3891807"/>
            <a:ext cx="245814" cy="2218342"/>
            <a:chOff x="3820" y="2836"/>
            <a:chExt cx="181" cy="1541"/>
          </a:xfrm>
        </p:grpSpPr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3820" y="2836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3820" y="3063"/>
              <a:ext cx="182" cy="181"/>
            </a:xfrm>
            <a:prstGeom prst="ellipse">
              <a:avLst/>
            </a:prstGeom>
            <a:solidFill>
              <a:srgbClr val="00B0F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3820" y="3290"/>
              <a:ext cx="182" cy="181"/>
            </a:xfrm>
            <a:prstGeom prst="ellipse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3820" y="351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3820" y="3744"/>
              <a:ext cx="182" cy="181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3820" y="397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3820" y="4197"/>
              <a:ext cx="182" cy="181"/>
            </a:xfrm>
            <a:prstGeom prst="ellipse">
              <a:avLst/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" name="Group 78"/>
          <p:cNvGrpSpPr>
            <a:grpSpLocks/>
          </p:cNvGrpSpPr>
          <p:nvPr/>
        </p:nvGrpSpPr>
        <p:grpSpPr bwMode="auto">
          <a:xfrm>
            <a:off x="3828572" y="4087586"/>
            <a:ext cx="1013133" cy="1828224"/>
            <a:chOff x="4002" y="2972"/>
            <a:chExt cx="746" cy="1270"/>
          </a:xfrm>
        </p:grpSpPr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4386" y="3468"/>
              <a:ext cx="363" cy="363"/>
            </a:xfrm>
            <a:prstGeom prst="rect">
              <a:avLst/>
            </a:prstGeom>
            <a:solidFill>
              <a:srgbClr val="66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" name="Group 80"/>
            <p:cNvGrpSpPr>
              <a:grpSpLocks/>
            </p:cNvGrpSpPr>
            <p:nvPr/>
          </p:nvGrpSpPr>
          <p:grpSpPr bwMode="auto">
            <a:xfrm>
              <a:off x="4002" y="2972"/>
              <a:ext cx="362" cy="1272"/>
              <a:chOff x="4002" y="2972"/>
              <a:chExt cx="362" cy="1272"/>
            </a:xfrm>
          </p:grpSpPr>
          <p:sp>
            <p:nvSpPr>
              <p:cNvPr id="85" name="Line 81"/>
              <p:cNvSpPr>
                <a:spLocks noChangeShapeType="1"/>
              </p:cNvSpPr>
              <p:nvPr/>
            </p:nvSpPr>
            <p:spPr bwMode="auto">
              <a:xfrm>
                <a:off x="4002" y="2972"/>
                <a:ext cx="362" cy="5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82"/>
              <p:cNvSpPr>
                <a:spLocks noChangeShapeType="1"/>
              </p:cNvSpPr>
              <p:nvPr/>
            </p:nvSpPr>
            <p:spPr bwMode="auto">
              <a:xfrm flipV="1">
                <a:off x="4002" y="3787"/>
                <a:ext cx="362" cy="4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3"/>
              <p:cNvSpPr>
                <a:spLocks noChangeShapeType="1"/>
              </p:cNvSpPr>
              <p:nvPr/>
            </p:nvSpPr>
            <p:spPr bwMode="auto">
              <a:xfrm flipV="1">
                <a:off x="4002" y="3741"/>
                <a:ext cx="362" cy="27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4"/>
              <p:cNvSpPr>
                <a:spLocks noChangeShapeType="1"/>
              </p:cNvSpPr>
              <p:nvPr/>
            </p:nvSpPr>
            <p:spPr bwMode="auto">
              <a:xfrm>
                <a:off x="4002" y="3199"/>
                <a:ext cx="362" cy="3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5"/>
              <p:cNvSpPr>
                <a:spLocks noChangeShapeType="1"/>
              </p:cNvSpPr>
              <p:nvPr/>
            </p:nvSpPr>
            <p:spPr bwMode="auto">
              <a:xfrm>
                <a:off x="4002" y="3426"/>
                <a:ext cx="362" cy="18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86"/>
              <p:cNvSpPr>
                <a:spLocks noChangeShapeType="1"/>
              </p:cNvSpPr>
              <p:nvPr/>
            </p:nvSpPr>
            <p:spPr bwMode="auto">
              <a:xfrm>
                <a:off x="4002" y="3607"/>
                <a:ext cx="362" cy="4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87"/>
              <p:cNvSpPr>
                <a:spLocks noChangeShapeType="1"/>
              </p:cNvSpPr>
              <p:nvPr/>
            </p:nvSpPr>
            <p:spPr bwMode="auto">
              <a:xfrm flipV="1">
                <a:off x="4002" y="3696"/>
                <a:ext cx="362" cy="9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5472313" y="5269675"/>
            <a:ext cx="653072" cy="359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 =1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4" name="Group 97"/>
          <p:cNvGrpSpPr>
            <a:grpSpLocks/>
          </p:cNvGrpSpPr>
          <p:nvPr/>
        </p:nvGrpSpPr>
        <p:grpSpPr bwMode="auto">
          <a:xfrm>
            <a:off x="4875658" y="4674921"/>
            <a:ext cx="740157" cy="653554"/>
            <a:chOff x="4773" y="3380"/>
            <a:chExt cx="545" cy="454"/>
          </a:xfrm>
        </p:grpSpPr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5136" y="3380"/>
              <a:ext cx="182" cy="181"/>
            </a:xfrm>
            <a:prstGeom prst="ellipse">
              <a:avLst/>
            </a:prstGeom>
            <a:solidFill>
              <a:srgbClr val="00B0F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 flipV="1">
              <a:off x="4773" y="3471"/>
              <a:ext cx="317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773" y="3697"/>
              <a:ext cx="317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70"/>
          <p:cNvGrpSpPr>
            <a:grpSpLocks/>
          </p:cNvGrpSpPr>
          <p:nvPr/>
        </p:nvGrpSpPr>
        <p:grpSpPr bwMode="auto">
          <a:xfrm>
            <a:off x="6858000" y="3898075"/>
            <a:ext cx="245814" cy="2218342"/>
            <a:chOff x="3820" y="2836"/>
            <a:chExt cx="181" cy="1541"/>
          </a:xfrm>
        </p:grpSpPr>
        <p:sp>
          <p:nvSpPr>
            <p:cNvPr id="100" name="Oval 71"/>
            <p:cNvSpPr>
              <a:spLocks noChangeArrowheads="1"/>
            </p:cNvSpPr>
            <p:nvPr/>
          </p:nvSpPr>
          <p:spPr bwMode="auto">
            <a:xfrm>
              <a:off x="3820" y="2836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72"/>
            <p:cNvSpPr>
              <a:spLocks noChangeArrowheads="1"/>
            </p:cNvSpPr>
            <p:nvPr/>
          </p:nvSpPr>
          <p:spPr bwMode="auto">
            <a:xfrm>
              <a:off x="3820" y="3063"/>
              <a:ext cx="182" cy="181"/>
            </a:xfrm>
            <a:prstGeom prst="ellipse">
              <a:avLst/>
            </a:prstGeom>
            <a:solidFill>
              <a:srgbClr val="00B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73"/>
            <p:cNvSpPr>
              <a:spLocks noChangeArrowheads="1"/>
            </p:cNvSpPr>
            <p:nvPr/>
          </p:nvSpPr>
          <p:spPr bwMode="auto">
            <a:xfrm>
              <a:off x="3820" y="3290"/>
              <a:ext cx="182" cy="181"/>
            </a:xfrm>
            <a:prstGeom prst="ellipse">
              <a:avLst/>
            </a:prstGeom>
            <a:solidFill>
              <a:srgbClr val="FFC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74"/>
            <p:cNvSpPr>
              <a:spLocks noChangeArrowheads="1"/>
            </p:cNvSpPr>
            <p:nvPr/>
          </p:nvSpPr>
          <p:spPr bwMode="auto">
            <a:xfrm>
              <a:off x="3820" y="3517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75"/>
            <p:cNvSpPr>
              <a:spLocks noChangeArrowheads="1"/>
            </p:cNvSpPr>
            <p:nvPr/>
          </p:nvSpPr>
          <p:spPr bwMode="auto">
            <a:xfrm>
              <a:off x="3820" y="3744"/>
              <a:ext cx="182" cy="181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76"/>
            <p:cNvSpPr>
              <a:spLocks noChangeArrowheads="1"/>
            </p:cNvSpPr>
            <p:nvPr/>
          </p:nvSpPr>
          <p:spPr bwMode="auto">
            <a:xfrm>
              <a:off x="3820" y="3970"/>
              <a:ext cx="182" cy="181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77"/>
            <p:cNvSpPr>
              <a:spLocks noChangeArrowheads="1"/>
            </p:cNvSpPr>
            <p:nvPr/>
          </p:nvSpPr>
          <p:spPr bwMode="auto">
            <a:xfrm>
              <a:off x="3820" y="4197"/>
              <a:ext cx="182" cy="181"/>
            </a:xfrm>
            <a:prstGeom prst="ellipse">
              <a:avLst/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78"/>
          <p:cNvGrpSpPr>
            <a:grpSpLocks/>
          </p:cNvGrpSpPr>
          <p:nvPr/>
        </p:nvGrpSpPr>
        <p:grpSpPr bwMode="auto">
          <a:xfrm>
            <a:off x="7105172" y="4093854"/>
            <a:ext cx="1013133" cy="1828224"/>
            <a:chOff x="4002" y="2972"/>
            <a:chExt cx="746" cy="1270"/>
          </a:xfrm>
        </p:grpSpPr>
        <p:sp>
          <p:nvSpPr>
            <p:cNvPr id="108" name="Rectangle 79"/>
            <p:cNvSpPr>
              <a:spLocks noChangeArrowheads="1"/>
            </p:cNvSpPr>
            <p:nvPr/>
          </p:nvSpPr>
          <p:spPr bwMode="auto">
            <a:xfrm>
              <a:off x="4386" y="3468"/>
              <a:ext cx="363" cy="363"/>
            </a:xfrm>
            <a:prstGeom prst="rect">
              <a:avLst/>
            </a:prstGeom>
            <a:solidFill>
              <a:srgbClr val="66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" name="Group 80"/>
            <p:cNvGrpSpPr>
              <a:grpSpLocks/>
            </p:cNvGrpSpPr>
            <p:nvPr/>
          </p:nvGrpSpPr>
          <p:grpSpPr bwMode="auto">
            <a:xfrm>
              <a:off x="4002" y="2972"/>
              <a:ext cx="362" cy="1272"/>
              <a:chOff x="4002" y="2972"/>
              <a:chExt cx="362" cy="1272"/>
            </a:xfrm>
          </p:grpSpPr>
          <p:sp>
            <p:nvSpPr>
              <p:cNvPr id="110" name="Line 81"/>
              <p:cNvSpPr>
                <a:spLocks noChangeShapeType="1"/>
              </p:cNvSpPr>
              <p:nvPr/>
            </p:nvSpPr>
            <p:spPr bwMode="auto">
              <a:xfrm>
                <a:off x="4002" y="2972"/>
                <a:ext cx="362" cy="5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82"/>
              <p:cNvSpPr>
                <a:spLocks noChangeShapeType="1"/>
              </p:cNvSpPr>
              <p:nvPr/>
            </p:nvSpPr>
            <p:spPr bwMode="auto">
              <a:xfrm flipV="1">
                <a:off x="4002" y="3787"/>
                <a:ext cx="362" cy="4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83"/>
              <p:cNvSpPr>
                <a:spLocks noChangeShapeType="1"/>
              </p:cNvSpPr>
              <p:nvPr/>
            </p:nvSpPr>
            <p:spPr bwMode="auto">
              <a:xfrm flipV="1">
                <a:off x="4002" y="3741"/>
                <a:ext cx="362" cy="27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84"/>
              <p:cNvSpPr>
                <a:spLocks noChangeShapeType="1"/>
              </p:cNvSpPr>
              <p:nvPr/>
            </p:nvSpPr>
            <p:spPr bwMode="auto">
              <a:xfrm>
                <a:off x="4002" y="3199"/>
                <a:ext cx="362" cy="3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85"/>
              <p:cNvSpPr>
                <a:spLocks noChangeShapeType="1"/>
              </p:cNvSpPr>
              <p:nvPr/>
            </p:nvSpPr>
            <p:spPr bwMode="auto">
              <a:xfrm>
                <a:off x="4002" y="3426"/>
                <a:ext cx="362" cy="18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86"/>
              <p:cNvSpPr>
                <a:spLocks noChangeShapeType="1"/>
              </p:cNvSpPr>
              <p:nvPr/>
            </p:nvSpPr>
            <p:spPr bwMode="auto">
              <a:xfrm>
                <a:off x="4002" y="3607"/>
                <a:ext cx="362" cy="4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87"/>
              <p:cNvSpPr>
                <a:spLocks noChangeShapeType="1"/>
              </p:cNvSpPr>
              <p:nvPr/>
            </p:nvSpPr>
            <p:spPr bwMode="auto">
              <a:xfrm flipV="1">
                <a:off x="4002" y="3696"/>
                <a:ext cx="362" cy="9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8" name="Group 97"/>
          <p:cNvGrpSpPr>
            <a:grpSpLocks/>
          </p:cNvGrpSpPr>
          <p:nvPr/>
        </p:nvGrpSpPr>
        <p:grpSpPr bwMode="auto">
          <a:xfrm>
            <a:off x="8152258" y="4681191"/>
            <a:ext cx="740157" cy="260558"/>
            <a:chOff x="4773" y="3380"/>
            <a:chExt cx="545" cy="181"/>
          </a:xfrm>
        </p:grpSpPr>
        <p:sp>
          <p:nvSpPr>
            <p:cNvPr id="119" name="Oval 89"/>
            <p:cNvSpPr>
              <a:spLocks noChangeArrowheads="1"/>
            </p:cNvSpPr>
            <p:nvPr/>
          </p:nvSpPr>
          <p:spPr bwMode="auto">
            <a:xfrm>
              <a:off x="5136" y="3380"/>
              <a:ext cx="182" cy="181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94"/>
            <p:cNvSpPr>
              <a:spLocks noChangeShapeType="1"/>
            </p:cNvSpPr>
            <p:nvPr/>
          </p:nvSpPr>
          <p:spPr bwMode="auto">
            <a:xfrm flipV="1">
              <a:off x="4773" y="3471"/>
              <a:ext cx="317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sp>
        <p:nvSpPr>
          <p:cNvPr id="123" name="Date Placeholder 3"/>
          <p:cNvSpPr>
            <a:spLocks noGrp="1"/>
          </p:cNvSpPr>
          <p:nvPr>
            <p:ph type="dt" idx="10"/>
          </p:nvPr>
        </p:nvSpPr>
        <p:spPr>
          <a:xfrm>
            <a:off x="76200" y="6248400"/>
            <a:ext cx="2132013" cy="474663"/>
          </a:xfrm>
        </p:spPr>
        <p:txBody>
          <a:bodyPr/>
          <a:lstStyle/>
          <a:p>
            <a:r>
              <a:rPr lang="en-GB" dirty="0" smtClean="0"/>
              <a:t>29 August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formulation of </a:t>
            </a:r>
            <a:br>
              <a:rPr lang="en-US" dirty="0" smtClean="0"/>
            </a:br>
            <a:r>
              <a:rPr lang="en-US" dirty="0" smtClean="0"/>
              <a:t>risk-throughout-evolution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 = redundancy at voting round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2800" dirty="0" smtClean="0"/>
              <a:t> </a:t>
            </a:r>
            <a:r>
              <a:rPr lang="en-US" sz="1200" dirty="0" smtClean="0"/>
              <a:t> </a:t>
            </a:r>
            <a:r>
              <a:rPr lang="en-US" dirty="0" smtClean="0"/>
              <a:t>= 2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)+1 (for some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)&gt;0)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 = card {replicas that agree after </a:t>
            </a:r>
            <a:br>
              <a:rPr lang="en-US" dirty="0" smtClean="0"/>
            </a:br>
            <a:r>
              <a:rPr lang="en-US" dirty="0" smtClean="0"/>
              <a:t>                  </a:t>
            </a:r>
            <a:r>
              <a:rPr lang="en-US" sz="1400" dirty="0" smtClean="0"/>
              <a:t>   </a:t>
            </a:r>
            <a:r>
              <a:rPr lang="en-US" dirty="0" smtClean="0"/>
              <a:t>voting round </a:t>
            </a:r>
            <a:r>
              <a:rPr lang="en-US" i="1" dirty="0" err="1" smtClean="0"/>
              <a:t>i</a:t>
            </a:r>
            <a:r>
              <a:rPr lang="en-US" dirty="0" smtClean="0"/>
              <a:t> },     1 ≤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 ≤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Then risk(</a:t>
            </a:r>
            <a:r>
              <a:rPr lang="en-US" i="1" dirty="0" err="1" smtClean="0"/>
              <a:t>i</a:t>
            </a:r>
            <a:r>
              <a:rPr lang="en-US" dirty="0" smtClean="0"/>
              <a:t>) =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29 August 2011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13349" y="4355345"/>
            <a:ext cx="54853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) – 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)  when 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) &gt; 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6191" y="4898925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1                      otherwise</a:t>
            </a:r>
          </a:p>
        </p:txBody>
      </p:sp>
      <p:sp>
        <p:nvSpPr>
          <p:cNvPr id="7" name="Left Brace 6"/>
          <p:cNvSpPr/>
          <p:nvPr/>
        </p:nvSpPr>
        <p:spPr>
          <a:xfrm>
            <a:off x="3059875" y="4367150"/>
            <a:ext cx="381000" cy="114300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1217" y="5232773"/>
            <a:ext cx="1864156" cy="827602"/>
            <a:chOff x="1311217" y="5232773"/>
            <a:chExt cx="1864156" cy="827602"/>
          </a:xfrm>
        </p:grpSpPr>
        <p:sp>
          <p:nvSpPr>
            <p:cNvPr id="10" name="Right Arrow 9"/>
            <p:cNvSpPr/>
            <p:nvPr/>
          </p:nvSpPr>
          <p:spPr bwMode="auto">
            <a:xfrm rot="-2700000">
              <a:off x="2794373" y="5232773"/>
              <a:ext cx="381000" cy="228600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11217" y="5414044"/>
              <a:ext cx="1608133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Linear (naïve)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formulation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523007A5-3D24-4FB2-BE70-ACA36F2FAF24}" type="slidenum">
              <a:rPr lang="en-GB"/>
              <a:pPr/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Evolution </a:t>
            </a:r>
            <a:r>
              <a:rPr lang="fr-BE" dirty="0" err="1" smtClean="0"/>
              <a:t>throughout</a:t>
            </a:r>
            <a:r>
              <a:rPr lang="fr-BE" dirty="0" smtClean="0"/>
              <a:t> </a:t>
            </a:r>
            <a:r>
              <a:rPr lang="fr-BE" dirty="0" err="1" smtClean="0"/>
              <a:t>fault</a:t>
            </a:r>
            <a:r>
              <a:rPr lang="fr-BE" dirty="0" smtClean="0"/>
              <a:t> injection</a:t>
            </a:r>
            <a:endParaRPr lang="en-US" dirty="0"/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8210438" y="5562600"/>
            <a:ext cx="24876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5" rIns="91428" bIns="45715">
            <a:spAutoFit/>
          </a:bodyPr>
          <a:lstStyle/>
          <a:p>
            <a:pPr defTabSz="449539"/>
            <a:r>
              <a:rPr lang="fr-BE" i="1" dirty="0">
                <a:solidFill>
                  <a:schemeClr val="tx1"/>
                </a:solidFill>
                <a:cs typeface="Arial" charset="0"/>
              </a:rPr>
              <a:t>t</a:t>
            </a:r>
            <a:endParaRPr lang="en-US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 rot="10800000">
            <a:off x="991601" y="1203251"/>
            <a:ext cx="461641" cy="13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1428" tIns="45715" rIns="91428" bIns="45715">
            <a:spAutoFit/>
          </a:bodyPr>
          <a:lstStyle/>
          <a:p>
            <a:pPr defTabSz="449539"/>
            <a:r>
              <a:rPr lang="fr-BE" dirty="0" err="1">
                <a:solidFill>
                  <a:schemeClr val="tx1"/>
                </a:solidFill>
                <a:cs typeface="Arial" charset="0"/>
              </a:rPr>
              <a:t>Redundancy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400" y="1154875"/>
            <a:ext cx="680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idx="10"/>
          </p:nvPr>
        </p:nvSpPr>
        <p:spPr>
          <a:xfrm>
            <a:off x="76200" y="6248400"/>
            <a:ext cx="2132013" cy="474663"/>
          </a:xfrm>
        </p:spPr>
        <p:txBody>
          <a:bodyPr/>
          <a:lstStyle/>
          <a:p>
            <a:r>
              <a:rPr lang="en-GB" dirty="0"/>
              <a:t>29 August 2011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523007A5-3D24-4FB2-BE70-ACA36F2FAF24}" type="slidenum">
              <a:rPr lang="en-GB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7E2D-2392-4BBB-A563-FDA615FD52E6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2514600" y="6219700"/>
            <a:ext cx="41910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ESEC/FSE Workshop on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Assurances for Self-Adaptive Systems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lifesp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5442" y="174175"/>
            <a:ext cx="9868437" cy="5989837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76200" y="6248400"/>
            <a:ext cx="2132013" cy="474663"/>
          </a:xfrm>
        </p:spPr>
        <p:txBody>
          <a:bodyPr/>
          <a:lstStyle/>
          <a:p>
            <a:r>
              <a:rPr lang="en-GB" dirty="0"/>
              <a:t>29 August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230937"/>
            <a:ext cx="2132013" cy="474663"/>
          </a:xfrm>
        </p:spPr>
        <p:txBody>
          <a:bodyPr/>
          <a:lstStyle/>
          <a:p>
            <a:r>
              <a:rPr lang="en-GB" dirty="0"/>
              <a:t>29 August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23007A5-3D24-4FB2-BE70-ACA36F2FAF24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47625"/>
            <a:ext cx="7696200" cy="12366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First example – conclusions</a:t>
            </a:r>
            <a:endParaRPr lang="en-GB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4835525"/>
          </a:xfrm>
          <a:ln/>
        </p:spPr>
        <p:txBody>
          <a:bodyPr/>
          <a:lstStyle/>
          <a:p>
            <a:pPr marL="341313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Simple </a:t>
            </a:r>
            <a:r>
              <a:rPr lang="en-GB" dirty="0"/>
              <a:t>and </a:t>
            </a:r>
            <a:r>
              <a:rPr lang="en-GB" i="1" dirty="0"/>
              <a:t>stable</a:t>
            </a:r>
            <a:r>
              <a:rPr lang="en-GB" dirty="0"/>
              <a:t> evolution engine → robust</a:t>
            </a:r>
          </a:p>
          <a:p>
            <a:pPr marL="741363" lvl="1" indent="-2270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Reduced complexity</a:t>
            </a:r>
          </a:p>
          <a:p>
            <a:pPr marL="741363" lvl="1" indent="-2270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Convenient </a:t>
            </a:r>
            <a:r>
              <a:rPr lang="en-GB" dirty="0"/>
              <a:t>formulation of robustness assertions</a:t>
            </a:r>
          </a:p>
          <a:p>
            <a:pPr marL="741363" lvl="1" indent="-2270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Predictable </a:t>
            </a:r>
            <a:r>
              <a:rPr lang="en-GB" dirty="0" smtClean="0"/>
              <a:t>behaviours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750306-A32C-4ADE-B740-B2F8EF593CB8}" type="slidenum">
              <a:rPr lang="en-GB"/>
              <a:pPr/>
              <a:t>2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588"/>
            <a:ext cx="7696200" cy="11461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Reflections &amp; lessons </a:t>
            </a:r>
            <a:r>
              <a:rPr lang="en-GB" dirty="0" smtClean="0"/>
              <a:t>learned...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4914900"/>
          </a:xfrm>
          <a:ln/>
        </p:spPr>
        <p:txBody>
          <a:bodyPr/>
          <a:lstStyle/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...on </a:t>
            </a:r>
            <a:r>
              <a:rPr lang="en-GB" dirty="0"/>
              <a:t>how to build </a:t>
            </a:r>
            <a:r>
              <a:rPr lang="en-GB" dirty="0" smtClean="0"/>
              <a:t>evolvable &amp; robust </a:t>
            </a:r>
            <a:r>
              <a:rPr lang="en-GB" dirty="0"/>
              <a:t>resilient systems</a:t>
            </a:r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Evolvable</a:t>
            </a:r>
            <a:r>
              <a:rPr lang="en-GB" dirty="0"/>
              <a:t>, robust, and </a:t>
            </a:r>
            <a:r>
              <a:rPr lang="en-GB" dirty="0" smtClean="0"/>
              <a:t>resilient: definitions</a:t>
            </a:r>
            <a:endParaRPr lang="en-GB" dirty="0"/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Personal view on key requirements </a:t>
            </a:r>
            <a:r>
              <a:rPr lang="en-GB" dirty="0"/>
              <a:t>and </a:t>
            </a:r>
            <a:r>
              <a:rPr lang="en-GB" dirty="0" smtClean="0"/>
              <a:t>dimensions</a:t>
            </a:r>
            <a:endParaRPr lang="en-GB" dirty="0"/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Experiences on how </a:t>
            </a:r>
            <a:r>
              <a:rPr lang="en-GB" dirty="0"/>
              <a:t>robustness </a:t>
            </a:r>
            <a:r>
              <a:rPr lang="en-GB" i="1" dirty="0" smtClean="0"/>
              <a:t>evolve</a:t>
            </a:r>
            <a:r>
              <a:rPr lang="en-GB" dirty="0" smtClean="0"/>
              <a:t> with </a:t>
            </a:r>
            <a:r>
              <a:rPr lang="en-GB" dirty="0" err="1" smtClean="0"/>
              <a:t>evolvability</a:t>
            </a:r>
            <a:r>
              <a:rPr lang="en-GB" dirty="0" smtClean="0"/>
              <a:t> requirements and dimensions</a:t>
            </a:r>
            <a:endParaRPr lang="en-GB" dirty="0"/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Conclusions and next steps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941" y="1905000"/>
            <a:ext cx="465825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ABE7CA0-4661-4094-B0D7-86868AE7F2A1}" type="slidenum">
              <a:rPr lang="en-GB"/>
              <a:pPr/>
              <a:t>20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588"/>
            <a:ext cx="7696200" cy="11461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Second example</a:t>
            </a:r>
            <a:endParaRPr lang="en-GB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4876800" cy="4835525"/>
          </a:xfrm>
          <a:ln/>
        </p:spPr>
        <p:txBody>
          <a:bodyPr/>
          <a:lstStyle/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Transformer middleware</a:t>
            </a:r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Phenotypically</a:t>
            </a:r>
            <a:r>
              <a:rPr lang="en-GB" dirty="0"/>
              <a:t> dynamic</a:t>
            </a:r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Multiple domain-specific “planners” are selected and merged on the fly</a:t>
            </a:r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Component-based application reshaped accordingly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 –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Big problem: robustness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Will the emerging properties include the design goals?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assurance (yet)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Collaboration initiated (assisted model evolution)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the time being, known-and-”safe” evolution states can be recognized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29 August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CABE7CA0-4661-4094-B0D7-86868AE7F2A1}" type="slidenum">
              <a:rPr lang="en-GB"/>
              <a:pPr/>
              <a:t>21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/>
              <a:t>29 August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473C33-D0D4-45CD-A73E-DB48E5A54F50}" type="slidenum">
              <a:rPr lang="en-GB"/>
              <a:pPr/>
              <a:t>22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588"/>
            <a:ext cx="7696200" cy="1236663"/>
          </a:xfrm>
          <a:ln/>
        </p:spPr>
        <p:txBody>
          <a:bodyPr/>
          <a:lstStyle/>
          <a:p>
            <a:r>
              <a:rPr lang="en-US" dirty="0" smtClean="0"/>
              <a:t>Third example – </a:t>
            </a:r>
            <a:br>
              <a:rPr lang="en-US" dirty="0" smtClean="0"/>
            </a:br>
            <a:r>
              <a:rPr lang="en-US" dirty="0" smtClean="0"/>
              <a:t>Service-oriented communities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350" y="1573213"/>
            <a:ext cx="50165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4419600" cy="4830763"/>
          </a:xfrm>
          <a:ln/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err="1" smtClean="0">
                <a:ea typeface="宋体" charset="-122"/>
              </a:rPr>
              <a:t>SoA</a:t>
            </a:r>
            <a:endParaRPr lang="en-US" sz="2800" dirty="0" smtClean="0">
              <a:ea typeface="宋体" charset="-122"/>
            </a:endParaRPr>
          </a:p>
          <a:p>
            <a:pPr marL="341313" indent="-341313" eaLnBrk="1" hangingPunct="1">
              <a:spcBef>
                <a:spcPts val="700"/>
              </a:spcBef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ea typeface="宋体" charset="-122"/>
              </a:rPr>
              <a:t>Orchestration of</a:t>
            </a:r>
            <a:br>
              <a:rPr lang="en-US" sz="2800" dirty="0" smtClean="0">
                <a:ea typeface="宋体" charset="-122"/>
              </a:rPr>
            </a:br>
            <a:r>
              <a:rPr lang="en-US" sz="2800" dirty="0" smtClean="0">
                <a:ea typeface="宋体" charset="-122"/>
              </a:rPr>
              <a:t>devices </a:t>
            </a:r>
            <a:r>
              <a:rPr lang="en-US" sz="2800" dirty="0">
                <a:ea typeface="宋体" charset="-122"/>
              </a:rPr>
              <a:t>and human </a:t>
            </a:r>
            <a:r>
              <a:rPr lang="en-US" sz="2800" dirty="0" smtClean="0">
                <a:ea typeface="宋体" charset="-122"/>
              </a:rPr>
              <a:t>beings</a:t>
            </a:r>
          </a:p>
          <a:p>
            <a:pPr marL="741363" lvl="1" indent="-341313" eaLnBrk="1" hangingPunct="1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ea typeface="宋体" charset="-122"/>
              </a:rPr>
              <a:t>different </a:t>
            </a:r>
            <a:r>
              <a:rPr lang="en-US" sz="2400" dirty="0">
                <a:ea typeface="宋体" charset="-122"/>
              </a:rPr>
              <a:t>capabilities, </a:t>
            </a:r>
            <a:r>
              <a:rPr lang="en-US" sz="2400" dirty="0" smtClean="0">
                <a:ea typeface="宋体" charset="-122"/>
              </a:rPr>
              <a:t>backgrounds…</a:t>
            </a:r>
          </a:p>
          <a:p>
            <a:pPr marL="341313" indent="-341313" eaLnBrk="1" hangingPunct="1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ea typeface="宋体" charset="-122"/>
              </a:rPr>
              <a:t>Responses </a:t>
            </a:r>
            <a:r>
              <a:rPr lang="en-US" dirty="0">
                <a:ea typeface="宋体" charset="-122"/>
              </a:rPr>
              <a:t>to societal </a:t>
            </a:r>
            <a:r>
              <a:rPr lang="en-US" dirty="0" smtClean="0">
                <a:ea typeface="宋体" charset="-122"/>
              </a:rPr>
              <a:t>problems</a:t>
            </a:r>
            <a:br>
              <a:rPr lang="en-US" dirty="0" smtClean="0">
                <a:ea typeface="宋体" charset="-122"/>
              </a:rPr>
            </a:br>
            <a:r>
              <a:rPr lang="en-US" dirty="0" smtClean="0">
                <a:ea typeface="宋体" charset="-122"/>
              </a:rPr>
              <a:t>(e.g. AAL)</a:t>
            </a:r>
            <a:endParaRPr lang="en-US" dirty="0"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ChangeArrowheads="1"/>
          </p:cNvSpPr>
          <p:nvPr/>
        </p:nvSpPr>
        <p:spPr bwMode="auto">
          <a:xfrm>
            <a:off x="2895600" y="1862138"/>
            <a:ext cx="3657600" cy="1447800"/>
          </a:xfrm>
          <a:prstGeom prst="rect">
            <a:avLst/>
          </a:prstGeom>
          <a:solidFill>
            <a:srgbClr val="C36B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133600" y="4833938"/>
            <a:ext cx="1828800" cy="7620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5486400" y="4833938"/>
            <a:ext cx="1828800" cy="7620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3810000" y="2547938"/>
            <a:ext cx="1828800" cy="7620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Service registry</a:t>
            </a:r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auto">
          <a:xfrm>
            <a:off x="3992563" y="3600450"/>
            <a:ext cx="1512887" cy="8667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description</a:t>
            </a:r>
          </a:p>
        </p:txBody>
      </p:sp>
      <p:sp>
        <p:nvSpPr>
          <p:cNvPr id="29704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</a:t>
            </a:r>
            <a:r>
              <a:rPr lang="en-US" dirty="0" smtClean="0"/>
              <a:t>: General structure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2292350" y="3690938"/>
            <a:ext cx="1027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Publish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6121400" y="3690938"/>
            <a:ext cx="102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Publish</a:t>
            </a:r>
          </a:p>
        </p:txBody>
      </p:sp>
      <p:cxnSp>
        <p:nvCxnSpPr>
          <p:cNvPr id="29707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2438400" y="3462338"/>
            <a:ext cx="15240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08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5486400" y="3462338"/>
            <a:ext cx="15240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09" name="Straight Arrow Connector 18"/>
          <p:cNvCxnSpPr>
            <a:cxnSpLocks noChangeShapeType="1"/>
            <a:stCxn id="29700" idx="3"/>
            <a:endCxn id="29701" idx="1"/>
          </p:cNvCxnSpPr>
          <p:nvPr/>
        </p:nvCxnSpPr>
        <p:spPr bwMode="auto">
          <a:xfrm>
            <a:off x="3962400" y="5214938"/>
            <a:ext cx="1524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9710" name="TextBox 20"/>
          <p:cNvSpPr txBox="1">
            <a:spLocks noChangeArrowheads="1"/>
          </p:cNvSpPr>
          <p:nvPr/>
        </p:nvSpPr>
        <p:spPr bwMode="auto">
          <a:xfrm>
            <a:off x="4410075" y="4865688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Bind</a:t>
            </a:r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3124200" y="2027238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Reasoning &amp; coordination</a:t>
            </a:r>
          </a:p>
        </p:txBody>
      </p:sp>
      <p:sp>
        <p:nvSpPr>
          <p:cNvPr id="30736" name="TextBox 21"/>
          <p:cNvSpPr txBox="1">
            <a:spLocks noChangeArrowheads="1"/>
          </p:cNvSpPr>
          <p:nvPr/>
        </p:nvSpPr>
        <p:spPr bwMode="auto">
          <a:xfrm>
            <a:off x="7191375" y="1752600"/>
            <a:ext cx="1952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Individual &amp;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social concerns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optimization</a:t>
            </a:r>
          </a:p>
        </p:txBody>
      </p:sp>
      <p:sp>
        <p:nvSpPr>
          <p:cNvPr id="30737" name="Right Brace 22"/>
          <p:cNvSpPr>
            <a:spLocks/>
          </p:cNvSpPr>
          <p:nvPr/>
        </p:nvSpPr>
        <p:spPr bwMode="auto">
          <a:xfrm>
            <a:off x="6781800" y="1862138"/>
            <a:ext cx="304800" cy="762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39000" y="2590800"/>
            <a:ext cx="1952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(e.g.   via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Transformer)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693738" y="3390900"/>
            <a:ext cx="1512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Capabilities</a:t>
            </a:r>
          </a:p>
          <a:p>
            <a:r>
              <a:rPr lang="en-US" sz="2000">
                <a:solidFill>
                  <a:schemeClr val="tx1"/>
                </a:solidFill>
              </a:rPr>
              <a:t>Policies</a:t>
            </a:r>
          </a:p>
          <a:p>
            <a:r>
              <a:rPr lang="en-US" sz="2000">
                <a:solidFill>
                  <a:schemeClr val="tx1"/>
                </a:solidFill>
              </a:rPr>
              <a:t>Availability</a:t>
            </a:r>
          </a:p>
          <a:p>
            <a:r>
              <a:rPr lang="en-US" sz="2000">
                <a:solidFill>
                  <a:schemeClr val="tx1"/>
                </a:solidFill>
              </a:rPr>
              <a:t>Location…</a:t>
            </a: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10800000">
            <a:off x="381000" y="3486150"/>
            <a:ext cx="352425" cy="1133475"/>
          </a:xfrm>
          <a:prstGeom prst="rightBrace">
            <a:avLst>
              <a:gd name="adj1" fmla="val 8338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ight Brace 22"/>
          <p:cNvSpPr>
            <a:spLocks/>
          </p:cNvSpPr>
          <p:nvPr/>
        </p:nvSpPr>
        <p:spPr bwMode="auto">
          <a:xfrm>
            <a:off x="7391400" y="3579813"/>
            <a:ext cx="304800" cy="762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7715250" y="3760788"/>
            <a:ext cx="96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Events</a:t>
            </a:r>
          </a:p>
        </p:txBody>
      </p:sp>
      <p:sp>
        <p:nvSpPr>
          <p:cNvPr id="25" name="Right Brace 24"/>
          <p:cNvSpPr>
            <a:spLocks/>
          </p:cNvSpPr>
          <p:nvPr/>
        </p:nvSpPr>
        <p:spPr bwMode="auto">
          <a:xfrm rot="10800000">
            <a:off x="790575" y="4791075"/>
            <a:ext cx="304800" cy="838200"/>
          </a:xfrm>
          <a:prstGeom prst="rightBrace">
            <a:avLst>
              <a:gd name="adj1" fmla="val 8339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1066800" y="4857750"/>
            <a:ext cx="98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066800" y="5143500"/>
            <a:ext cx="109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idx="10"/>
          </p:nvPr>
        </p:nvSpPr>
        <p:spPr>
          <a:xfrm>
            <a:off x="76200" y="6248400"/>
            <a:ext cx="2132013" cy="474663"/>
          </a:xfrm>
        </p:spPr>
        <p:txBody>
          <a:bodyPr/>
          <a:lstStyle/>
          <a:p>
            <a:r>
              <a:rPr lang="en-GB" dirty="0"/>
              <a:t>29 August 2011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DE473C33-D0D4-45CD-A73E-DB48E5A54F50}" type="slidenum">
              <a:rPr lang="en-GB"/>
              <a:pPr/>
              <a:t>23</a:t>
            </a:fld>
            <a:endParaRPr lang="en-GB"/>
          </a:p>
        </p:txBody>
      </p:sp>
      <p:sp>
        <p:nvSpPr>
          <p:cNvPr id="31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524546-3769-4219-9DEC-EB7CB534B959}" type="slidenum">
              <a:rPr lang="en-GB"/>
              <a:pPr/>
              <a:t>24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76962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err="1" smtClean="0"/>
              <a:t>SoC</a:t>
            </a:r>
            <a:r>
              <a:rPr lang="en-GB" sz="3200" dirty="0" smtClean="0"/>
              <a:t>: Specialization:</a:t>
            </a:r>
            <a:br>
              <a:rPr lang="en-GB" sz="3200" dirty="0" smtClean="0"/>
            </a:br>
            <a:r>
              <a:rPr lang="en-GB" sz="3200" dirty="0" smtClean="0"/>
              <a:t>Mutual </a:t>
            </a:r>
            <a:r>
              <a:rPr lang="en-GB" sz="3200" dirty="0"/>
              <a:t>Assistance Community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1628775"/>
            <a:ext cx="7489825" cy="433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9382" y="5491908"/>
            <a:ext cx="7901843" cy="135421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741363" lvl="1" indent="-284163" eaLnBrk="1" hangingPunct="1">
              <a:spcBef>
                <a:spcPts val="600"/>
              </a:spcBef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Reducing social isolation of elderly people</a:t>
            </a:r>
          </a:p>
          <a:p>
            <a:pPr marL="741363" lvl="1" indent="-284163" eaLnBrk="1" hangingPunct="1">
              <a:spcBef>
                <a:spcPts val="600"/>
              </a:spcBef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Promoting active life</a:t>
            </a:r>
          </a:p>
          <a:p>
            <a:pPr marL="741363" lvl="1" indent="-284163" eaLnBrk="1" hangingPunct="1">
              <a:spcBef>
                <a:spcPts val="600"/>
              </a:spcBef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Reducing costs – best utilizing the social resources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Emergence of new services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24200" y="1192213"/>
          <a:ext cx="2573338" cy="1752600"/>
        </p:xfrm>
        <a:graphic>
          <a:graphicData uri="http://schemas.openxmlformats.org/presentationml/2006/ole">
            <p:oleObj spid="_x0000_s5122" name="Visio" r:id="rId3" imgW="1205617" imgH="821303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8313" y="4124325"/>
          <a:ext cx="2046287" cy="1538288"/>
        </p:xfrm>
        <a:graphic>
          <a:graphicData uri="http://schemas.openxmlformats.org/presentationml/2006/ole">
            <p:oleObj spid="_x0000_s5123" r:id="rId4" imgW="756000" imgH="568080" progId="">
              <p:embed/>
            </p:oleObj>
          </a:graphicData>
        </a:graphic>
      </p:graphicFrame>
      <p:pic>
        <p:nvPicPr>
          <p:cNvPr id="1031" name="Picture 12" descr="earphon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703763"/>
            <a:ext cx="893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tvset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2275" y="4170363"/>
            <a:ext cx="15240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4427538" y="4195763"/>
            <a:ext cx="14843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>
                <a:latin typeface="Lucida Sans Unicode" pitchFamily="34" charset="0"/>
                <a:ea typeface="宋体" pitchFamily="2" charset="-122"/>
              </a:rPr>
              <a:t>Interactive TV</a:t>
            </a:r>
            <a:endParaRPr lang="sl-SI" altLang="zh-CN">
              <a:latin typeface="Lucida Sans Unicode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867400" y="5349875"/>
            <a:ext cx="14843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600">
                <a:latin typeface="Lucida Sans Unicode" pitchFamily="34" charset="0"/>
                <a:ea typeface="宋体" pitchFamily="2" charset="-122"/>
              </a:rPr>
              <a:t>Request</a:t>
            </a:r>
            <a:endParaRPr lang="sl-SI" altLang="zh-CN" sz="1600">
              <a:latin typeface="Lucida Sans Unicode" pitchFamily="34" charset="0"/>
            </a:endParaRPr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flipH="1" flipV="1">
            <a:off x="6516688" y="4916488"/>
            <a:ext cx="107950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H="1" flipV="1">
            <a:off x="5364163" y="2827338"/>
            <a:ext cx="936625" cy="1296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95975" y="3549650"/>
            <a:ext cx="14843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600">
                <a:latin typeface="Lucida Sans Unicode" pitchFamily="34" charset="0"/>
                <a:ea typeface="宋体" pitchFamily="2" charset="-122"/>
              </a:rPr>
              <a:t>Request</a:t>
            </a:r>
            <a:endParaRPr lang="sl-SI" altLang="zh-CN" sz="1600">
              <a:latin typeface="Lucida Sans Unicode" pitchFamily="34" charset="0"/>
            </a:endParaRP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6229350" y="2108200"/>
            <a:ext cx="2663825" cy="1193800"/>
          </a:xfrm>
          <a:prstGeom prst="wedgeRoundRectCallout">
            <a:avLst>
              <a:gd name="adj1" fmla="val -41477"/>
              <a:gd name="adj2" fmla="val 7340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24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6300788" y="2179638"/>
            <a:ext cx="25908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Required service: Walking with someone.</a:t>
            </a:r>
          </a:p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Location: </a:t>
            </a:r>
            <a:r>
              <a:rPr lang="en-GB" altLang="zh-CN" sz="1100" b="1" dirty="0" err="1">
                <a:solidFill>
                  <a:schemeClr val="tx1"/>
                </a:solidFill>
                <a:ea typeface="宋体" pitchFamily="2" charset="-122"/>
              </a:rPr>
              <a:t>Middelheim</a:t>
            </a:r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 park, Antwerp.</a:t>
            </a:r>
          </a:p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Deadline: 8pm, </a:t>
            </a:r>
            <a:r>
              <a:rPr lang="en-GB" altLang="zh-CN" sz="1100" b="1" dirty="0" smtClean="0">
                <a:solidFill>
                  <a:schemeClr val="tx1"/>
                </a:solidFill>
                <a:ea typeface="宋体" pitchFamily="2" charset="-122"/>
              </a:rPr>
              <a:t>Sept. 4, 2011.</a:t>
            </a:r>
            <a:endParaRPr lang="en-GB" altLang="zh-CN" sz="1100" b="1" dirty="0">
              <a:solidFill>
                <a:schemeClr val="tx1"/>
              </a:solidFill>
              <a:ea typeface="宋体" pitchFamily="2" charset="-122"/>
            </a:endParaRPr>
          </a:p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Service model: Participant.</a:t>
            </a: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>
            <a:off x="4641850" y="4987925"/>
            <a:ext cx="1296988" cy="431800"/>
          </a:xfrm>
          <a:prstGeom prst="wedgeRoundRectCallout">
            <a:avLst>
              <a:gd name="adj1" fmla="val 60037"/>
              <a:gd name="adj2" fmla="val 4632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24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4643438" y="5060950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400" b="1" dirty="0">
                <a:solidFill>
                  <a:schemeClr val="tx1"/>
                </a:solidFill>
                <a:ea typeface="宋体" pitchFamily="2" charset="-122"/>
              </a:rPr>
              <a:t>Walk in park</a:t>
            </a: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>
            <a:off x="5219700" y="2900363"/>
            <a:ext cx="936625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00113" y="3549650"/>
            <a:ext cx="1484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600">
                <a:latin typeface="Lucida Sans Unicode" pitchFamily="34" charset="0"/>
                <a:ea typeface="宋体" pitchFamily="2" charset="-122"/>
              </a:rPr>
              <a:t>Request</a:t>
            </a:r>
            <a:endParaRPr lang="sl-SI" altLang="zh-CN" sz="1600">
              <a:latin typeface="Lucida Sans Unicode" pitchFamily="34" charset="0"/>
            </a:endParaRP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80963" y="2138363"/>
            <a:ext cx="2663825" cy="1193800"/>
          </a:xfrm>
          <a:prstGeom prst="wedgeRoundRectCallout">
            <a:avLst>
              <a:gd name="adj1" fmla="val -2792"/>
              <a:gd name="adj2" fmla="val 6892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24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76200" y="2209800"/>
            <a:ext cx="2667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Required service: Chatting with someone.</a:t>
            </a:r>
          </a:p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Location: Somewhere, Antwerp.</a:t>
            </a:r>
          </a:p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Deadline: 7pm, </a:t>
            </a:r>
            <a:r>
              <a:rPr lang="en-GB" altLang="zh-CN" sz="1100" b="1" dirty="0" smtClean="0">
                <a:solidFill>
                  <a:schemeClr val="tx1"/>
                </a:solidFill>
                <a:ea typeface="宋体" pitchFamily="2" charset="-122"/>
              </a:rPr>
              <a:t>Sept. 4, 2011</a:t>
            </a:r>
            <a:endParaRPr lang="en-GB" altLang="zh-CN" sz="1100" b="1" dirty="0">
              <a:solidFill>
                <a:schemeClr val="tx1"/>
              </a:solidFill>
              <a:ea typeface="宋体" pitchFamily="2" charset="-122"/>
            </a:endParaRPr>
          </a:p>
          <a:p>
            <a:r>
              <a:rPr lang="en-GB" altLang="zh-CN" sz="1100" b="1" dirty="0">
                <a:solidFill>
                  <a:schemeClr val="tx1"/>
                </a:solidFill>
                <a:ea typeface="宋体" pitchFamily="2" charset="-122"/>
              </a:rPr>
              <a:t>Service model: Participant, or informal carer.</a:t>
            </a:r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 flipV="1">
            <a:off x="1763713" y="2755900"/>
            <a:ext cx="1655762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219700" y="3403600"/>
            <a:ext cx="647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FF0000"/>
                </a:solidFill>
                <a:latin typeface="Lucida Sans Unicode" pitchFamily="34" charset="0"/>
                <a:ea typeface="宋体" pitchFamily="2" charset="-122"/>
              </a:rPr>
              <a:t>NA</a:t>
            </a:r>
            <a:endParaRPr lang="sl-SI" altLang="zh-CN" sz="1400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26" name="Line 54"/>
          <p:cNvSpPr>
            <a:spLocks noChangeShapeType="1"/>
          </p:cNvSpPr>
          <p:nvPr/>
        </p:nvSpPr>
        <p:spPr bwMode="auto">
          <a:xfrm>
            <a:off x="6588125" y="4845050"/>
            <a:ext cx="1079500" cy="100806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858000" y="5095875"/>
            <a:ext cx="647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FF0000"/>
                </a:solidFill>
                <a:latin typeface="Lucida Sans Unicode" pitchFamily="34" charset="0"/>
                <a:ea typeface="宋体" pitchFamily="2" charset="-122"/>
              </a:rPr>
              <a:t>NA</a:t>
            </a:r>
            <a:endParaRPr lang="sl-SI" altLang="zh-CN" sz="1400">
              <a:solidFill>
                <a:srgbClr val="FF0000"/>
              </a:solidFill>
              <a:latin typeface="Lucida Sans Unicode" pitchFamily="34" charset="0"/>
            </a:endParaRPr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 flipH="1">
            <a:off x="2051050" y="2827338"/>
            <a:ext cx="1584325" cy="12969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843213" y="3476625"/>
            <a:ext cx="1296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0000FF"/>
                </a:solidFill>
                <a:latin typeface="Lucida Sans Unicode" pitchFamily="34" charset="0"/>
                <a:ea typeface="宋体" pitchFamily="2" charset="-122"/>
              </a:rPr>
              <a:t>Join Mary?</a:t>
            </a:r>
            <a:endParaRPr lang="sl-SI" altLang="zh-CN" sz="1400">
              <a:solidFill>
                <a:srgbClr val="0000FF"/>
              </a:solidFill>
              <a:latin typeface="Lucida Sans Unicode" pitchFamily="34" charset="0"/>
            </a:endParaRP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>
            <a:off x="4930775" y="2868613"/>
            <a:ext cx="936625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427538" y="3763963"/>
            <a:ext cx="12969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0000FF"/>
                </a:solidFill>
                <a:latin typeface="Lucida Sans Unicode" pitchFamily="34" charset="0"/>
                <a:ea typeface="宋体" pitchFamily="2" charset="-122"/>
              </a:rPr>
              <a:t>Join Kate?</a:t>
            </a:r>
            <a:endParaRPr lang="sl-SI" altLang="zh-CN" sz="1400">
              <a:solidFill>
                <a:srgbClr val="0000FF"/>
              </a:solidFill>
              <a:latin typeface="Lucida Sans Unicode" pitchFamily="34" charset="0"/>
            </a:endParaRPr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>
            <a:off x="6659563" y="4483100"/>
            <a:ext cx="1152525" cy="1009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781800" y="4545013"/>
            <a:ext cx="12969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0000FF"/>
                </a:solidFill>
                <a:latin typeface="Lucida Sans Unicode" pitchFamily="34" charset="0"/>
                <a:ea typeface="宋体" pitchFamily="2" charset="-122"/>
              </a:rPr>
              <a:t>Join Kate?</a:t>
            </a:r>
            <a:endParaRPr lang="sl-SI" altLang="zh-CN" sz="1400">
              <a:solidFill>
                <a:srgbClr val="0000FF"/>
              </a:solidFill>
              <a:latin typeface="Lucida Sans Unicode" pitchFamily="34" charset="0"/>
            </a:endParaRPr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>
            <a:off x="2700338" y="5419725"/>
            <a:ext cx="4895850" cy="5762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 flipH="1" flipV="1">
            <a:off x="2700338" y="5494338"/>
            <a:ext cx="4895850" cy="5746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059113" y="5203825"/>
            <a:ext cx="6492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0000FF"/>
                </a:solidFill>
                <a:latin typeface="Lucida Sans Unicode" pitchFamily="34" charset="0"/>
                <a:ea typeface="宋体" pitchFamily="2" charset="-122"/>
              </a:rPr>
              <a:t>Yes</a:t>
            </a:r>
            <a:endParaRPr lang="sl-SI" altLang="zh-CN" sz="1400">
              <a:solidFill>
                <a:srgbClr val="0000FF"/>
              </a:solidFill>
              <a:latin typeface="Lucida Sans Unicode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867400" y="5916613"/>
            <a:ext cx="649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0000FF"/>
                </a:solidFill>
                <a:latin typeface="Lucida Sans Unicode" pitchFamily="34" charset="0"/>
                <a:ea typeface="宋体" pitchFamily="2" charset="-122"/>
              </a:rPr>
              <a:t>Yes</a:t>
            </a:r>
            <a:endParaRPr lang="sl-SI" altLang="zh-CN" sz="1400">
              <a:solidFill>
                <a:srgbClr val="0000FF"/>
              </a:solidFill>
              <a:latin typeface="Lucida Sans Unicode" pitchFamily="34" charset="0"/>
            </a:endParaRPr>
          </a:p>
        </p:txBody>
      </p:sp>
      <p:cxnSp>
        <p:nvCxnSpPr>
          <p:cNvPr id="38" name="AutoShape 68"/>
          <p:cNvCxnSpPr>
            <a:cxnSpLocks noChangeShapeType="1"/>
          </p:cNvCxnSpPr>
          <p:nvPr/>
        </p:nvCxnSpPr>
        <p:spPr bwMode="auto">
          <a:xfrm rot="16200000" flipH="1">
            <a:off x="4663282" y="2559844"/>
            <a:ext cx="369887" cy="6473825"/>
          </a:xfrm>
          <a:prstGeom prst="curvedConnector3">
            <a:avLst>
              <a:gd name="adj1" fmla="val 195704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528888" y="5916613"/>
            <a:ext cx="2881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1400">
                <a:solidFill>
                  <a:srgbClr val="0000FF"/>
                </a:solidFill>
                <a:latin typeface="Lucida Sans Unicode" pitchFamily="34" charset="0"/>
                <a:ea typeface="宋体" pitchFamily="2" charset="-122"/>
              </a:rPr>
              <a:t>Bind, take activity together</a:t>
            </a:r>
            <a:endParaRPr lang="sl-SI" altLang="zh-CN" sz="1400">
              <a:solidFill>
                <a:srgbClr val="0000FF"/>
              </a:solidFill>
              <a:latin typeface="Lucida Sans Unicode" pitchFamily="34" charset="0"/>
            </a:endParaRPr>
          </a:p>
        </p:txBody>
      </p:sp>
      <p:sp>
        <p:nvSpPr>
          <p:cNvPr id="1062" name="Rectangle 3"/>
          <p:cNvSpPr>
            <a:spLocks noChangeArrowheads="1"/>
          </p:cNvSpPr>
          <p:nvPr/>
        </p:nvSpPr>
        <p:spPr bwMode="auto">
          <a:xfrm>
            <a:off x="8172263" y="5869113"/>
            <a:ext cx="10429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2000" dirty="0">
                <a:solidFill>
                  <a:schemeClr val="tx1"/>
                </a:solidFill>
                <a:latin typeface="Lucida Sans Unicode" pitchFamily="34" charset="0"/>
                <a:ea typeface="宋体" pitchFamily="2" charset="-122"/>
              </a:rPr>
              <a:t>Mary</a:t>
            </a:r>
            <a:endParaRPr lang="sl-SI" altLang="zh-CN" sz="20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sp>
        <p:nvSpPr>
          <p:cNvPr id="1063" name="Rectangle 3"/>
          <p:cNvSpPr>
            <a:spLocks noChangeArrowheads="1"/>
          </p:cNvSpPr>
          <p:nvPr/>
        </p:nvSpPr>
        <p:spPr bwMode="auto">
          <a:xfrm>
            <a:off x="533400" y="5688013"/>
            <a:ext cx="10429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altLang="zh-CN" sz="2000" dirty="0">
                <a:solidFill>
                  <a:schemeClr val="tx1"/>
                </a:solidFill>
                <a:latin typeface="Lucida Sans Unicode" pitchFamily="34" charset="0"/>
                <a:ea typeface="宋体" pitchFamily="2" charset="-122"/>
              </a:rPr>
              <a:t>Kate</a:t>
            </a:r>
            <a:endParaRPr lang="sl-SI" altLang="zh-CN" sz="20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3997325" y="2887663"/>
          <a:ext cx="935038" cy="588962"/>
        </p:xfrm>
        <a:graphic>
          <a:graphicData uri="http://schemas.openxmlformats.org/presentationml/2006/ole">
            <p:oleObj spid="_x0000_s5124" name="Visio" r:id="rId7" imgW="760675" imgH="313414" progId="">
              <p:embed/>
            </p:oleObj>
          </a:graphicData>
        </a:graphic>
      </p:graphicFrame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4000500" y="294640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200" b="1" dirty="0">
                <a:solidFill>
                  <a:schemeClr val="tx1"/>
                </a:solidFill>
                <a:ea typeface="宋体" pitchFamily="2" charset="-122"/>
              </a:rPr>
              <a:t>Service Matching</a:t>
            </a:r>
            <a:endParaRPr lang="en-US" altLang="zh-CN" sz="12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auto">
          <a:xfrm>
            <a:off x="5334000" y="1192213"/>
            <a:ext cx="1657350" cy="719137"/>
          </a:xfrm>
          <a:prstGeom prst="wedgeRoundRectCallout">
            <a:avLst>
              <a:gd name="adj1" fmla="val -40611"/>
              <a:gd name="adj2" fmla="val 689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24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5" name="Text Box 79"/>
          <p:cNvSpPr txBox="1">
            <a:spLocks noChangeArrowheads="1"/>
          </p:cNvSpPr>
          <p:nvPr/>
        </p:nvSpPr>
        <p:spPr bwMode="auto">
          <a:xfrm>
            <a:off x="5334000" y="1263650"/>
            <a:ext cx="1584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400" b="1" dirty="0">
                <a:solidFill>
                  <a:schemeClr val="tx1"/>
                </a:solidFill>
                <a:ea typeface="宋体" pitchFamily="2" charset="-122"/>
              </a:rPr>
              <a:t>Request stored in service </a:t>
            </a:r>
            <a:r>
              <a:rPr lang="en-GB" altLang="zh-CN" sz="1400" b="1" dirty="0" err="1">
                <a:solidFill>
                  <a:schemeClr val="tx1"/>
                </a:solidFill>
                <a:ea typeface="宋体" pitchFamily="2" charset="-122"/>
              </a:rPr>
              <a:t>center</a:t>
            </a:r>
            <a:endParaRPr lang="en-GB" altLang="zh-CN" sz="14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6" name="Date Placeholder 3"/>
          <p:cNvSpPr>
            <a:spLocks noGrp="1"/>
          </p:cNvSpPr>
          <p:nvPr>
            <p:ph type="dt" idx="10"/>
          </p:nvPr>
        </p:nvSpPr>
        <p:spPr>
          <a:xfrm>
            <a:off x="76200" y="6248400"/>
            <a:ext cx="2132013" cy="474663"/>
          </a:xfrm>
        </p:spPr>
        <p:txBody>
          <a:bodyPr/>
          <a:lstStyle/>
          <a:p>
            <a:r>
              <a:rPr lang="en-GB" dirty="0"/>
              <a:t>29 August 2011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DE473C33-D0D4-45CD-A73E-DB48E5A54F50}" type="slidenum">
              <a:rPr lang="en-GB"/>
              <a:pPr/>
              <a:t>25</a:t>
            </a:fld>
            <a:endParaRPr lang="en-GB"/>
          </a:p>
        </p:txBody>
      </p:sp>
      <p:sp>
        <p:nvSpPr>
          <p:cNvPr id="48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6" grpId="2" animBg="1"/>
      <p:bldP spid="17" grpId="0"/>
      <p:bldP spid="17" grpId="1"/>
      <p:bldP spid="17" grpId="2"/>
      <p:bldP spid="18" grpId="0" animBg="1"/>
      <p:bldP spid="18" grpId="1" animBg="1"/>
      <p:bldP spid="19" grpId="0"/>
      <p:bldP spid="20" grpId="0" animBg="1"/>
      <p:bldP spid="20" grpId="1" animBg="1"/>
      <p:bldP spid="21" grpId="0"/>
      <p:bldP spid="22" grpId="0" animBg="1"/>
      <p:bldP spid="23" grpId="0"/>
      <p:bldP spid="24" grpId="0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30" grpId="0" animBg="1"/>
      <p:bldP spid="32" grpId="0" animBg="1"/>
      <p:bldP spid="34" grpId="0" animBg="1"/>
      <p:bldP spid="35" grpId="0" animBg="1"/>
      <p:bldP spid="36" grpId="0"/>
      <p:bldP spid="37" grpId="0"/>
      <p:bldP spid="39" grpId="0"/>
      <p:bldP spid="43" grpId="0"/>
      <p:bldP spid="43" grpId="1"/>
      <p:bldP spid="43" grpId="2"/>
      <p:bldP spid="44" grpId="0" animBg="1"/>
      <p:bldP spid="44" grpId="1" animBg="1"/>
      <p:bldP spid="45" grpId="0"/>
      <p:bldP spid="4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7613" cy="48291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Target environment and target objectives: key factors in choosing the “best” system structure for </a:t>
            </a:r>
            <a:r>
              <a:rPr lang="en-US" dirty="0" err="1" smtClean="0"/>
              <a:t>evolvability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Stable environment + simple tasks do not necessarily call for the utmost complexity…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forms of </a:t>
            </a:r>
            <a:r>
              <a:rPr lang="en-US" dirty="0" err="1" smtClean="0"/>
              <a:t>evolvability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high complexity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less guarantees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Bio-inspired MAS may provide an answer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Spontaneous emergence of resilience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Evolvable social organizations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29 August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523007A5-3D24-4FB2-BE70-ACA36F2FAF24}" type="slidenum">
              <a:rPr lang="en-GB"/>
              <a:pPr/>
              <a:t>26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C0DB39-1590-4968-A1B5-E84775C0DDD9}" type="slidenum">
              <a:rPr lang="en-GB"/>
              <a:pPr/>
              <a:t>27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52400" y="0"/>
            <a:ext cx="7696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BE" sz="3600" dirty="0" smtClean="0">
                <a:solidFill>
                  <a:srgbClr val="FFFFFF"/>
                </a:solidFill>
                <a:cs typeface="DejaVu Sans" charset="0"/>
              </a:rPr>
              <a:t>More questions and </a:t>
            </a:r>
            <a:r>
              <a:rPr lang="fr-BE" sz="3600" dirty="0" err="1" smtClean="0">
                <a:solidFill>
                  <a:srgbClr val="FFFFFF"/>
                </a:solidFill>
                <a:cs typeface="DejaVu Sans" charset="0"/>
              </a:rPr>
              <a:t>some</a:t>
            </a:r>
            <a:r>
              <a:rPr lang="fr-BE" sz="3600" dirty="0" smtClean="0">
                <a:solidFill>
                  <a:srgbClr val="FFFFFF"/>
                </a:solidFill>
                <a:cs typeface="DejaVu Sans" charset="0"/>
              </a:rPr>
              <a:t> </a:t>
            </a:r>
            <a:r>
              <a:rPr lang="fr-BE" sz="3600" dirty="0" err="1" smtClean="0">
                <a:solidFill>
                  <a:srgbClr val="FFFFFF"/>
                </a:solidFill>
                <a:cs typeface="DejaVu Sans" charset="0"/>
              </a:rPr>
              <a:t>answers</a:t>
            </a:r>
            <a:r>
              <a:rPr lang="fr-BE" sz="3600" dirty="0" smtClean="0">
                <a:solidFill>
                  <a:srgbClr val="FFFFFF"/>
                </a:solidFill>
                <a:cs typeface="DejaVu Sans" charset="0"/>
              </a:rPr>
              <a:t>: www.igi-global.com/</a:t>
            </a:r>
            <a:r>
              <a:rPr lang="fr-BE" sz="3600" b="1" dirty="0" smtClean="0">
                <a:solidFill>
                  <a:srgbClr val="FFFF00"/>
                </a:solidFill>
                <a:cs typeface="DejaVu Sans" charset="0"/>
              </a:rPr>
              <a:t>ijaras</a:t>
            </a:r>
            <a:endParaRPr lang="fr-BE" sz="3600" b="1" dirty="0">
              <a:solidFill>
                <a:srgbClr val="FFFF00"/>
              </a:solidFill>
              <a:cs typeface="DejaVu Sans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609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388" y="1201738"/>
            <a:ext cx="4008437" cy="536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800" dirty="0" smtClean="0">
              <a:latin typeface="Bodoni MT" pitchFamily="18" charset="0"/>
            </a:endParaRPr>
          </a:p>
          <a:p>
            <a:pPr algn="ctr"/>
            <a:r>
              <a:rPr lang="en-US" sz="4800" dirty="0" smtClean="0">
                <a:latin typeface="Bodoni MT" pitchFamily="18" charset="0"/>
              </a:rPr>
              <a:t>Time for Questions…</a:t>
            </a:r>
          </a:p>
          <a:p>
            <a:pPr algn="ctr"/>
            <a:endParaRPr lang="en-US" sz="4800" dirty="0" smtClean="0">
              <a:latin typeface="Bodoni MT" pitchFamily="18" charset="0"/>
            </a:endParaRPr>
          </a:p>
          <a:p>
            <a:pPr algn="ctr"/>
            <a:endParaRPr lang="en-US" sz="4800" dirty="0" smtClean="0">
              <a:latin typeface="Bodoni MT" pitchFamily="18" charset="0"/>
            </a:endParaRPr>
          </a:p>
          <a:p>
            <a:pPr algn="ctr"/>
            <a:r>
              <a:rPr lang="en-US" sz="2800" dirty="0" smtClean="0">
                <a:latin typeface="Bodoni MT" pitchFamily="18" charset="0"/>
              </a:rPr>
              <a:t>vincenzo.deflorio@ua.ac.be</a:t>
            </a:r>
            <a:endParaRPr lang="en-US" sz="2800" dirty="0">
              <a:latin typeface="Bodoni MT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29 August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>
          <a:xfrm>
            <a:off x="6934200" y="6248400"/>
            <a:ext cx="2132013" cy="474663"/>
          </a:xfrm>
        </p:spPr>
        <p:txBody>
          <a:bodyPr/>
          <a:lstStyle/>
          <a:p>
            <a:fld id="{523007A5-3D24-4FB2-BE70-ACA36F2FAF24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1B3ABAB-B6F0-4E38-AF3F-6724F6710451}" type="slidenum">
              <a:rPr lang="en-GB"/>
              <a:pPr/>
              <a:t>3</a:t>
            </a:fld>
            <a:endParaRPr lang="en-GB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588"/>
            <a:ext cx="7696200" cy="11461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Definitions and questions - 2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4835525"/>
          </a:xfrm>
          <a:ln/>
        </p:spPr>
        <p:txBody>
          <a:bodyPr/>
          <a:lstStyle/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Robustness: </a:t>
            </a:r>
            <a:r>
              <a:rPr lang="en-GB" dirty="0" smtClean="0"/>
              <a:t>“Feature </a:t>
            </a:r>
            <a:r>
              <a:rPr lang="en-GB" dirty="0"/>
              <a:t>persistence under (un)foreseen perturbations, reached through </a:t>
            </a:r>
            <a:r>
              <a:rPr lang="en-GB" dirty="0" smtClean="0"/>
              <a:t>parametric/structural re-organizations” [Jens]</a:t>
            </a:r>
            <a:endParaRPr lang="en-GB" dirty="0"/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</a:t>
            </a:r>
            <a:r>
              <a:rPr lang="en-GB" dirty="0" smtClean="0"/>
              <a:t>to achieve – and prove – the emergence of robustness?</a:t>
            </a:r>
            <a:endParaRPr lang="en-GB" dirty="0"/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Single “</a:t>
            </a:r>
            <a:r>
              <a:rPr lang="en-GB" dirty="0"/>
              <a:t>Gestalt”, </a:t>
            </a:r>
            <a:r>
              <a:rPr lang="en-GB" dirty="0" smtClean="0"/>
              <a:t>several domain- </a:t>
            </a:r>
            <a:r>
              <a:rPr lang="en-GB" dirty="0"/>
              <a:t>(feature-) specific </a:t>
            </a:r>
            <a:r>
              <a:rPr lang="en-GB" dirty="0" smtClean="0"/>
              <a:t>solutions...</a:t>
            </a:r>
            <a:endParaRPr lang="en-GB" dirty="0"/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Resilience: functional and non-functional identity persistence (e.g. dependability)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D52DEE-7473-4595-835A-198FA05159FF}" type="slidenum">
              <a:rPr lang="en-GB"/>
              <a:pPr/>
              <a:t>4</a:t>
            </a:fld>
            <a:endParaRPr lang="en-GB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47625"/>
            <a:ext cx="7696200" cy="12366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Robust evolvability: depends on several parameters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295400"/>
            <a:ext cx="8094662" cy="4835525"/>
          </a:xfrm>
          <a:ln/>
        </p:spPr>
        <p:txBody>
          <a:bodyPr/>
          <a:lstStyle/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Bodoni MT" pitchFamily="18" charset="0"/>
              </a:rPr>
              <a:t>M</a:t>
            </a:r>
            <a:r>
              <a:rPr lang="en-GB" dirty="0"/>
              <a:t>: Sensitivity to change</a:t>
            </a:r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 wider the sensorial spectrum, the higher</a:t>
            </a:r>
            <a:br>
              <a:rPr lang="en-GB" dirty="0"/>
            </a:br>
            <a:r>
              <a:rPr lang="en-GB" dirty="0"/>
              <a:t>the chances of being aware of change</a:t>
            </a:r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Bodoni MT" pitchFamily="18" charset="0"/>
              </a:rPr>
              <a:t>A</a:t>
            </a:r>
            <a:r>
              <a:rPr lang="en-GB" dirty="0"/>
              <a:t>: Ability to analyze, correlate past and </a:t>
            </a:r>
            <a:br>
              <a:rPr lang="en-GB" dirty="0"/>
            </a:br>
            <a:r>
              <a:rPr lang="en-GB" dirty="0"/>
              <a:t>    present sensorial data &amp; </a:t>
            </a:r>
            <a:r>
              <a:rPr lang="en-GB" dirty="0" smtClean="0">
                <a:latin typeface="Bodoni MT" pitchFamily="18" charset="0"/>
              </a:rPr>
              <a:t>K</a:t>
            </a:r>
            <a:r>
              <a:rPr lang="en-GB" dirty="0" smtClean="0"/>
              <a:t>nowledge</a:t>
            </a:r>
            <a:endParaRPr lang="en-GB" dirty="0"/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Bodoni MT" pitchFamily="18" charset="0"/>
              </a:rPr>
              <a:t>P</a:t>
            </a:r>
            <a:r>
              <a:rPr lang="en-GB" dirty="0"/>
              <a:t>: Ability to plan reactions (e.g. firing </a:t>
            </a:r>
            <a:br>
              <a:rPr lang="en-GB" dirty="0"/>
            </a:br>
            <a:r>
              <a:rPr lang="en-GB" dirty="0"/>
              <a:t>    rules based on acquired </a:t>
            </a:r>
            <a:r>
              <a:rPr lang="en-GB" dirty="0" smtClean="0">
                <a:latin typeface="Bodoni MT" pitchFamily="18" charset="0"/>
              </a:rPr>
              <a:t>K</a:t>
            </a:r>
            <a:r>
              <a:rPr lang="en-GB" dirty="0" smtClean="0"/>
              <a:t>nowledge</a:t>
            </a:r>
            <a:r>
              <a:rPr lang="en-GB" dirty="0"/>
              <a:t>)</a:t>
            </a:r>
          </a:p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Bodoni MT" pitchFamily="18" charset="0"/>
              </a:rPr>
              <a:t>E</a:t>
            </a:r>
            <a:r>
              <a:rPr lang="en-GB" dirty="0"/>
              <a:t>: Action spectrum</a:t>
            </a:r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Defines feasible vs. infeasible reactions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 rot="16200000">
            <a:off x="-1662112" y="3132075"/>
            <a:ext cx="444817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Reaction latencies, complexity,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deterministic behaviour....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29 August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CAE39A-51E3-48DD-8CBB-8C9E99945F8D}" type="slidenum">
              <a:rPr lang="en-GB"/>
              <a:pPr/>
              <a:t>5</a:t>
            </a:fld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47625"/>
            <a:ext cx="7696200" cy="1236663"/>
          </a:xfrm>
          <a:ln/>
        </p:spPr>
        <p:txBody>
          <a:bodyPr/>
          <a:lstStyle/>
          <a:p>
            <a:r>
              <a:rPr lang="en-US" dirty="0" err="1" smtClean="0"/>
              <a:t>Boulding’s</a:t>
            </a:r>
            <a:r>
              <a:rPr lang="en-US" dirty="0" smtClean="0"/>
              <a:t> categories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307388" cy="4924425"/>
          </a:xfrm>
          <a:ln/>
        </p:spPr>
        <p:txBody>
          <a:bodyPr/>
          <a:lstStyle/>
          <a:p>
            <a:pPr marL="341313" indent="-341313">
              <a:buClr>
                <a:srgbClr val="1061A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Kenneth </a:t>
            </a:r>
            <a:r>
              <a:rPr lang="en-GB" dirty="0" err="1"/>
              <a:t>Boulding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developed a scale</a:t>
            </a:r>
            <a:br>
              <a:rPr lang="en-GB" dirty="0"/>
            </a:br>
            <a:r>
              <a:rPr lang="en-GB" dirty="0"/>
              <a:t>ranking systems and </a:t>
            </a:r>
            <a:br>
              <a:rPr lang="en-GB" dirty="0"/>
            </a:br>
            <a:r>
              <a:rPr lang="en-GB" dirty="0" err="1"/>
              <a:t>SoS</a:t>
            </a:r>
            <a:r>
              <a:rPr lang="en-GB" dirty="0"/>
              <a:t> according to M+A (lower levels) and P+E (higher levels)</a:t>
            </a:r>
          </a:p>
          <a:p>
            <a:pPr marL="741363" lvl="1" indent="-284163">
              <a:buClr>
                <a:srgbClr val="1061A0"/>
              </a:buClr>
              <a:buSzPct val="80000"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“Thermostats”, “Cells”, “Plants”, “Animals”, “Beings</a:t>
            </a:r>
            <a:r>
              <a:rPr lang="en-GB" dirty="0" smtClean="0"/>
              <a:t>,”...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0"/>
            <a:ext cx="4313237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dimensions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8763000" cy="48291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 what follows, P+E = </a:t>
            </a:r>
            <a:r>
              <a:rPr lang="en-GB" b="1" dirty="0" smtClean="0"/>
              <a:t>Evolution engine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dimensions appear particularly relevant here: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Evolution engine complexity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(Evolution engines multiplicity) + </a:t>
            </a:r>
            <a:br>
              <a:rPr lang="en-US" dirty="0" smtClean="0"/>
            </a:br>
            <a:r>
              <a:rPr lang="en-US" dirty="0" smtClean="0"/>
              <a:t>(complexity of their interactions)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29 August 2011</a:t>
            </a: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2514600" y="6219700"/>
            <a:ext cx="4191000" cy="474663"/>
          </a:xfrm>
        </p:spPr>
        <p:txBody>
          <a:bodyPr/>
          <a:lstStyle/>
          <a:p>
            <a:r>
              <a:rPr lang="en-US" dirty="0"/>
              <a:t>ESEC/FSE </a:t>
            </a:r>
            <a:r>
              <a:rPr lang="en-US" dirty="0" smtClean="0"/>
              <a:t>Workshop on </a:t>
            </a:r>
            <a:br>
              <a:rPr lang="en-US" dirty="0" smtClean="0"/>
            </a:br>
            <a:r>
              <a:rPr lang="en-US" dirty="0" smtClean="0"/>
              <a:t>Assurances </a:t>
            </a:r>
            <a:r>
              <a:rPr lang="en-US" dirty="0"/>
              <a:t>for </a:t>
            </a:r>
            <a:r>
              <a:rPr lang="en-US" dirty="0" smtClean="0"/>
              <a:t>Self-Adaptive </a:t>
            </a:r>
            <a:r>
              <a:rPr lang="en-US" dirty="0"/>
              <a:t>Systems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934200" y="6230937"/>
            <a:ext cx="2132013" cy="474663"/>
          </a:xfrm>
        </p:spPr>
        <p:txBody>
          <a:bodyPr/>
          <a:lstStyle/>
          <a:p>
            <a:fld id="{43CAE39A-51E3-48DD-8CBB-8C9E99945F8D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>
          <a:xfrm>
            <a:off x="565151" y="5830669"/>
            <a:ext cx="1836420" cy="399783"/>
          </a:xfrm>
        </p:spPr>
        <p:txBody>
          <a:bodyPr/>
          <a:lstStyle/>
          <a:p>
            <a:r>
              <a:rPr lang="en-GB"/>
              <a:t>29 August 2011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25"/>
            <a:ext cx="9128704" cy="66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04" y="5638800"/>
            <a:ext cx="1178700" cy="65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402967" y="3977220"/>
            <a:ext cx="3208901" cy="1283834"/>
            <a:chOff x="1402967" y="3977220"/>
            <a:chExt cx="3208901" cy="1283834"/>
          </a:xfrm>
        </p:grpSpPr>
        <p:sp>
          <p:nvSpPr>
            <p:cNvPr id="13" name="Down Arrow 12"/>
            <p:cNvSpPr/>
            <p:nvPr/>
          </p:nvSpPr>
          <p:spPr bwMode="auto">
            <a:xfrm rot="2700000">
              <a:off x="1805094" y="4506713"/>
              <a:ext cx="352214" cy="115646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7350" y="3977220"/>
              <a:ext cx="2454518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Phenotypically</a:t>
              </a:r>
              <a:r>
                <a:rPr lang="en-US" dirty="0" smtClean="0">
                  <a:solidFill>
                    <a:schemeClr val="tx1"/>
                  </a:solidFill>
                </a:rPr>
                <a:t> plastic: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simple parametric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adaptation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3362" y="181100"/>
            <a:ext cx="1864613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Complexity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evolution engine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>
          <a:xfrm>
            <a:off x="565151" y="5830669"/>
            <a:ext cx="1836420" cy="399783"/>
          </a:xfrm>
        </p:spPr>
        <p:txBody>
          <a:bodyPr/>
          <a:lstStyle/>
          <a:p>
            <a:r>
              <a:rPr lang="en-GB"/>
              <a:t>29 August 2011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184"/>
            <a:ext cx="9128704" cy="66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54" y="3500250"/>
            <a:ext cx="1520550" cy="214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04" y="5638800"/>
            <a:ext cx="1178700" cy="65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807716" y="1923871"/>
            <a:ext cx="2961502" cy="1288713"/>
            <a:chOff x="1807716" y="1923871"/>
            <a:chExt cx="2961502" cy="1288713"/>
          </a:xfrm>
        </p:grpSpPr>
        <p:sp>
          <p:nvSpPr>
            <p:cNvPr id="16" name="Down Arrow 15"/>
            <p:cNvSpPr/>
            <p:nvPr/>
          </p:nvSpPr>
          <p:spPr bwMode="auto">
            <a:xfrm rot="2700000">
              <a:off x="2209843" y="2458243"/>
              <a:ext cx="352214" cy="115646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4700" y="1923871"/>
              <a:ext cx="2454518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Phenotypically</a:t>
              </a:r>
              <a:r>
                <a:rPr lang="en-US" dirty="0" smtClean="0">
                  <a:solidFill>
                    <a:schemeClr val="tx1"/>
                  </a:solidFill>
                </a:rPr>
                <a:t> plastic,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switching between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predefined known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organizations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3362" y="181100"/>
            <a:ext cx="1864613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Complexity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evolution engine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>
          <a:xfrm>
            <a:off x="565151" y="5830669"/>
            <a:ext cx="1836420" cy="399783"/>
          </a:xfrm>
        </p:spPr>
        <p:txBody>
          <a:bodyPr/>
          <a:lstStyle/>
          <a:p>
            <a:r>
              <a:rPr lang="en-GB"/>
              <a:t>29 August 2011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825"/>
            <a:ext cx="9128704" cy="667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54" y="3500250"/>
            <a:ext cx="1520550" cy="214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25" y="4950"/>
            <a:ext cx="1963890" cy="328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04" y="5638800"/>
            <a:ext cx="1178700" cy="65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>
          <a:xfrm>
            <a:off x="2451046" y="619571"/>
            <a:ext cx="2906704" cy="1866329"/>
            <a:chOff x="2808296" y="183766"/>
            <a:chExt cx="2906704" cy="1866329"/>
          </a:xfrm>
        </p:grpSpPr>
        <p:sp>
          <p:nvSpPr>
            <p:cNvPr id="13" name="Down Arrow 12"/>
            <p:cNvSpPr/>
            <p:nvPr/>
          </p:nvSpPr>
          <p:spPr bwMode="auto">
            <a:xfrm rot="8100000">
              <a:off x="2808296" y="183766"/>
              <a:ext cx="352214" cy="115646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5298" y="849766"/>
              <a:ext cx="2659702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Phenotypically</a:t>
              </a:r>
              <a:r>
                <a:rPr lang="en-US" dirty="0" smtClean="0">
                  <a:solidFill>
                    <a:schemeClr val="tx1"/>
                  </a:solidFill>
                </a:rPr>
                <a:t> dynamic: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complex compositional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and parametric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adaptation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19375</TotalTime>
  <Words>765</Words>
  <Application>Microsoft Office PowerPoint</Application>
  <PresentationFormat>On-screen Show (4:3)</PresentationFormat>
  <Paragraphs>240</Paragraphs>
  <Slides>28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Visio</vt:lpstr>
      <vt:lpstr>Slide 1</vt:lpstr>
      <vt:lpstr>Reflections &amp; lessons learned...</vt:lpstr>
      <vt:lpstr>Definitions and questions - 2</vt:lpstr>
      <vt:lpstr>Robust evolvability: depends on several parameters</vt:lpstr>
      <vt:lpstr>Boulding’s categories</vt:lpstr>
      <vt:lpstr>Key dimensions</vt:lpstr>
      <vt:lpstr>Slide 7</vt:lpstr>
      <vt:lpstr>Slide 8</vt:lpstr>
      <vt:lpstr>Slide 9</vt:lpstr>
      <vt:lpstr>Slide 10</vt:lpstr>
      <vt:lpstr>Slide 11</vt:lpstr>
      <vt:lpstr>Slide 12</vt:lpstr>
      <vt:lpstr>First example</vt:lpstr>
      <vt:lpstr>Redundancy = f(risk(t))</vt:lpstr>
      <vt:lpstr>Indirect deduction of risk</vt:lpstr>
      <vt:lpstr>Intuitive formulation of  risk-throughout-evolution</vt:lpstr>
      <vt:lpstr>Evolution throughout fault injection</vt:lpstr>
      <vt:lpstr>Slide 18</vt:lpstr>
      <vt:lpstr>First example – conclusions</vt:lpstr>
      <vt:lpstr>Second example</vt:lpstr>
      <vt:lpstr>Second example – conclusions</vt:lpstr>
      <vt:lpstr>Third example –  Service-oriented communities</vt:lpstr>
      <vt:lpstr>SoC: General structure</vt:lpstr>
      <vt:lpstr>SoC: Specialization: Mutual Assistance Community</vt:lpstr>
      <vt:lpstr>Emergence of new services</vt:lpstr>
      <vt:lpstr>Conclusions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design of adaptive-and-dependable software</dc:title>
  <dc:subject>Adaptive and dependable software systems</dc:subject>
  <dc:creator>Vincenzo De Florio</dc:creator>
  <cp:keywords>Robustness, evolvability;Resilience, dependability, adaptability</cp:keywords>
  <dc:description>Invited talk at WADS'09</dc:description>
  <cp:lastModifiedBy>vdf</cp:lastModifiedBy>
  <cp:revision>388</cp:revision>
  <cp:lastPrinted>1601-01-01T00:00:00Z</cp:lastPrinted>
  <dcterms:created xsi:type="dcterms:W3CDTF">2005-10-17T12:39:51Z</dcterms:created>
  <dcterms:modified xsi:type="dcterms:W3CDTF">2011-09-07T20:06:44Z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tination">
    <vt:lpwstr>WADS'09</vt:lpwstr>
  </property>
</Properties>
</file>