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1" r:id="rId4"/>
    <p:sldId id="278" r:id="rId5"/>
    <p:sldId id="281" r:id="rId6"/>
    <p:sldId id="287" r:id="rId7"/>
    <p:sldId id="269" r:id="rId8"/>
    <p:sldId id="290" r:id="rId9"/>
    <p:sldId id="270" r:id="rId10"/>
    <p:sldId id="277" r:id="rId11"/>
    <p:sldId id="285" r:id="rId12"/>
    <p:sldId id="288" r:id="rId13"/>
    <p:sldId id="289" r:id="rId14"/>
    <p:sldId id="275" r:id="rId15"/>
    <p:sldId id="276" r:id="rId16"/>
    <p:sldId id="271" r:id="rId17"/>
    <p:sldId id="279" r:id="rId18"/>
  </p:sldIdLst>
  <p:sldSz cx="9144000" cy="6858000" type="screen4x3"/>
  <p:notesSz cx="67437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rgbClr val="0768B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rgbClr val="0768B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rgbClr val="0768B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rgbClr val="0768B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rgbClr val="0768B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rgbClr val="0768B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rgbClr val="0768B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rgbClr val="0768B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rgbClr val="0768B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9EBFF"/>
    <a:srgbClr val="00254F"/>
    <a:srgbClr val="FDDF03"/>
    <a:srgbClr val="073482"/>
    <a:srgbClr val="EBF5FF"/>
    <a:srgbClr val="0768B2"/>
    <a:srgbClr val="55FE00"/>
    <a:srgbClr val="0CF248"/>
    <a:srgbClr val="D1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54890" autoAdjust="0"/>
  </p:normalViewPr>
  <p:slideViewPr>
    <p:cSldViewPr snapToGrid="0">
      <p:cViewPr>
        <p:scale>
          <a:sx n="100" d="100"/>
          <a:sy n="100" d="100"/>
        </p:scale>
        <p:origin x="-10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12ED8E8-C0F7-4020-9F5C-FE4733BFB4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997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2950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03763"/>
            <a:ext cx="53943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6FE5BB4-C4D8-460A-9839-007D8357A0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038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0">
              <a:defRPr/>
            </a:pPr>
            <a:endParaRPr lang="en-US" sz="1000" dirty="0">
              <a:latin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6E371-D56F-4629-B103-DA440E2EF4F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69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6E371-D56F-4629-B103-DA440E2EF4F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52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E5BB4-C4D8-460A-9839-007D8357A09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90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E5BB4-C4D8-460A-9839-007D8357A09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31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E5BB4-C4D8-460A-9839-007D8357A09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31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E5BB4-C4D8-460A-9839-007D8357A09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26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E5BB4-C4D8-460A-9839-007D8357A09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84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E5BB4-C4D8-460A-9839-007D8357A09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67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wt-title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614738"/>
            <a:ext cx="47371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88" y="1079500"/>
            <a:ext cx="6319837" cy="5791200"/>
            <a:chOff x="0" y="672"/>
            <a:chExt cx="4313" cy="3648"/>
          </a:xfrm>
          <a:solidFill>
            <a:srgbClr val="073482"/>
          </a:solidFill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0" y="4216"/>
              <a:ext cx="4313" cy="1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0" y="672"/>
              <a:ext cx="107" cy="36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8" name="Line 35"/>
          <p:cNvSpPr>
            <a:spLocks noChangeShapeType="1"/>
          </p:cNvSpPr>
          <p:nvPr/>
        </p:nvSpPr>
        <p:spPr bwMode="auto">
          <a:xfrm flipV="1">
            <a:off x="6315075" y="6707188"/>
            <a:ext cx="2506663" cy="0"/>
          </a:xfrm>
          <a:prstGeom prst="line">
            <a:avLst/>
          </a:prstGeom>
          <a:noFill/>
          <a:ln w="12700">
            <a:solidFill>
              <a:srgbClr val="073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5702300" y="-3175"/>
            <a:ext cx="3441700" cy="184150"/>
          </a:xfrm>
          <a:prstGeom prst="rect">
            <a:avLst/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8953500" y="3175"/>
            <a:ext cx="190500" cy="1208088"/>
          </a:xfrm>
          <a:prstGeom prst="rect">
            <a:avLst/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5702300" y="-3175"/>
            <a:ext cx="3441700" cy="184150"/>
          </a:xfrm>
          <a:prstGeom prst="rect">
            <a:avLst/>
          </a:prstGeom>
          <a:solidFill>
            <a:srgbClr val="073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8953500" y="3175"/>
            <a:ext cx="190500" cy="1208088"/>
          </a:xfrm>
          <a:prstGeom prst="rect">
            <a:avLst/>
          </a:prstGeom>
          <a:solidFill>
            <a:srgbClr val="073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101"/>
          <p:cNvSpPr>
            <a:spLocks noChangeArrowheads="1"/>
          </p:cNvSpPr>
          <p:nvPr/>
        </p:nvSpPr>
        <p:spPr bwMode="auto">
          <a:xfrm rot="16200000">
            <a:off x="-2473325" y="4071938"/>
            <a:ext cx="51196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800" b="0" i="0">
                <a:solidFill>
                  <a:srgbClr val="FFFFFF"/>
                </a:solidFill>
              </a:rPr>
              <a:t>© Software Engineering Research Group, Heinz Nixdorf Institute, University of Paderborn</a:t>
            </a:r>
          </a:p>
        </p:txBody>
      </p:sp>
      <p:pic>
        <p:nvPicPr>
          <p:cNvPr id="14" name="Picture 15" descr="Schaefer_PowerPoint_E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09" b="29401"/>
          <a:stretch>
            <a:fillRect/>
          </a:stretch>
        </p:blipFill>
        <p:spPr bwMode="auto">
          <a:xfrm>
            <a:off x="6056313" y="284163"/>
            <a:ext cx="3619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30"/>
          <p:cNvSpPr txBox="1">
            <a:spLocks noChangeArrowheads="1"/>
          </p:cNvSpPr>
          <p:nvPr/>
        </p:nvSpPr>
        <p:spPr bwMode="auto">
          <a:xfrm>
            <a:off x="6499225" y="217488"/>
            <a:ext cx="2490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1pPr>
            <a:lvl2pPr marL="742950" indent="-28575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2pPr>
            <a:lvl3pPr marL="1143000" indent="-22860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3pPr>
            <a:lvl4pPr marL="1600200" indent="-22860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4pPr>
            <a:lvl5pPr marL="2057400" indent="-22860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300" i="0" smtClean="0">
                <a:solidFill>
                  <a:srgbClr val="073482"/>
                </a:solidFill>
                <a:latin typeface="Times New Roman" pitchFamily="18" charset="0"/>
                <a:cs typeface="Times New Roman" pitchFamily="18" charset="0"/>
              </a:rPr>
              <a:t>HEINZ NIXDORF INSTITUTE</a:t>
            </a:r>
          </a:p>
          <a:p>
            <a:pPr algn="ctr" eaLnBrk="1" hangingPunct="1">
              <a:defRPr/>
            </a:pPr>
            <a:r>
              <a:rPr lang="de-DE" sz="1100" b="0" i="0" smtClean="0">
                <a:solidFill>
                  <a:srgbClr val="073482"/>
                </a:solidFill>
                <a:cs typeface="Arial" charset="0"/>
              </a:rPr>
              <a:t>University of Paderborn</a:t>
            </a:r>
          </a:p>
          <a:p>
            <a:pPr algn="ctr" eaLnBrk="1" hangingPunct="1">
              <a:defRPr/>
            </a:pPr>
            <a:r>
              <a:rPr lang="de-DE" sz="1100" b="0" i="0" smtClean="0">
                <a:solidFill>
                  <a:srgbClr val="073482"/>
                </a:solidFill>
                <a:cs typeface="Arial" charset="0"/>
              </a:rPr>
              <a:t>Software Engineering</a:t>
            </a:r>
          </a:p>
          <a:p>
            <a:pPr algn="ctr" eaLnBrk="1" hangingPunct="1">
              <a:defRPr/>
            </a:pPr>
            <a:r>
              <a:rPr lang="de-DE" sz="1100" b="0" i="0" smtClean="0">
                <a:solidFill>
                  <a:srgbClr val="073482"/>
                </a:solidFill>
                <a:cs typeface="Arial" charset="0"/>
              </a:rPr>
              <a:t>Prof. Dr. Wilhelm Schäfer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50" y="2779713"/>
            <a:ext cx="7772400" cy="7048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i="1" smtClean="0">
                <a:solidFill>
                  <a:srgbClr val="073482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smtClean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255713"/>
            <a:ext cx="7772400" cy="1470025"/>
          </a:xfrm>
        </p:spPr>
        <p:txBody>
          <a:bodyPr lIns="90000" tIns="46800" rIns="90000" bIns="46800"/>
          <a:lstStyle>
            <a:lvl1pPr>
              <a:defRPr sz="3200" smtClean="0"/>
            </a:lvl1pPr>
          </a:lstStyle>
          <a:p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6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12213" y="6642100"/>
            <a:ext cx="327025" cy="215900"/>
          </a:xfrm>
        </p:spPr>
        <p:txBody>
          <a:bodyPr/>
          <a:lstStyle>
            <a:lvl1pPr algn="r">
              <a:defRPr sz="900" b="0">
                <a:solidFill>
                  <a:srgbClr val="073482"/>
                </a:solidFill>
                <a:latin typeface="Arial" charset="0"/>
              </a:defRPr>
            </a:lvl1pPr>
          </a:lstStyle>
          <a:p>
            <a:pPr>
              <a:defRPr/>
            </a:pPr>
            <a:fld id="{BB999523-FE88-4156-96C7-9A7DF85F48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7" name="Fußzeilenplatzhalter 28"/>
          <p:cNvSpPr>
            <a:spLocks noGrp="1"/>
          </p:cNvSpPr>
          <p:nvPr>
            <p:ph type="ftr" sz="quarter" idx="11"/>
          </p:nvPr>
        </p:nvSpPr>
        <p:spPr>
          <a:xfrm>
            <a:off x="455613" y="6707188"/>
            <a:ext cx="5700712" cy="169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dt" sz="half" idx="12"/>
          </p:nvPr>
        </p:nvSpPr>
        <p:spPr>
          <a:xfrm>
            <a:off x="6491288" y="6707188"/>
            <a:ext cx="2133600" cy="169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3F99-5A43-4082-8D41-58BE3DEC5021}" type="datetime4">
              <a:rPr lang="en-US" smtClean="0"/>
              <a:t>September 5, 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47314" cy="50561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AE8CA-6FE9-4F74-B51D-2B30CB0746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41F5-FBE3-4B57-90BC-220A0D4C40CE}" type="datetime4">
              <a:rPr lang="en-US" smtClean="0"/>
              <a:t>September 5, 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595938" cy="1065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39A1-AE63-4F28-89B5-BD6E7038C7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F4D9-885F-47E8-9E15-8125F2079EEA}" type="datetime4">
              <a:rPr lang="en-US" smtClean="0"/>
              <a:t>September 5, 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88" y="1079500"/>
            <a:ext cx="6319837" cy="5791200"/>
            <a:chOff x="0" y="672"/>
            <a:chExt cx="4313" cy="3648"/>
          </a:xfrm>
          <a:solidFill>
            <a:srgbClr val="073482"/>
          </a:solidFill>
        </p:grpSpPr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0" y="4216"/>
              <a:ext cx="4313" cy="1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0" y="672"/>
              <a:ext cx="107" cy="36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73150"/>
            <a:ext cx="86614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Line 35"/>
          <p:cNvSpPr>
            <a:spLocks noChangeShapeType="1"/>
          </p:cNvSpPr>
          <p:nvPr/>
        </p:nvSpPr>
        <p:spPr bwMode="auto">
          <a:xfrm flipV="1">
            <a:off x="6315075" y="6707188"/>
            <a:ext cx="2506663" cy="0"/>
          </a:xfrm>
          <a:prstGeom prst="line">
            <a:avLst/>
          </a:prstGeom>
          <a:noFill/>
          <a:ln w="12700">
            <a:solidFill>
              <a:srgbClr val="073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5388" y="6643688"/>
            <a:ext cx="328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73482"/>
                </a:solidFill>
                <a:latin typeface="Arial" charset="0"/>
              </a:defRPr>
            </a:lvl1pPr>
          </a:lstStyle>
          <a:p>
            <a:pPr>
              <a:defRPr/>
            </a:pPr>
            <a:fld id="{CEA8BBE8-9581-4489-ABB1-60CBD4E54C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5959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31" name="Rectangle 49"/>
          <p:cNvSpPr>
            <a:spLocks noChangeArrowheads="1"/>
          </p:cNvSpPr>
          <p:nvPr/>
        </p:nvSpPr>
        <p:spPr bwMode="auto">
          <a:xfrm>
            <a:off x="5702300" y="-3175"/>
            <a:ext cx="3441700" cy="184150"/>
          </a:xfrm>
          <a:prstGeom prst="rect">
            <a:avLst/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50"/>
          <p:cNvSpPr>
            <a:spLocks noChangeArrowheads="1"/>
          </p:cNvSpPr>
          <p:nvPr/>
        </p:nvSpPr>
        <p:spPr bwMode="auto">
          <a:xfrm>
            <a:off x="8953500" y="3175"/>
            <a:ext cx="190500" cy="1208088"/>
          </a:xfrm>
          <a:prstGeom prst="rect">
            <a:avLst/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65"/>
          <p:cNvSpPr>
            <a:spLocks noChangeArrowheads="1"/>
          </p:cNvSpPr>
          <p:nvPr/>
        </p:nvSpPr>
        <p:spPr bwMode="auto">
          <a:xfrm>
            <a:off x="5702300" y="-3175"/>
            <a:ext cx="3441700" cy="184150"/>
          </a:xfrm>
          <a:prstGeom prst="rect">
            <a:avLst/>
          </a:prstGeom>
          <a:solidFill>
            <a:srgbClr val="073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66"/>
          <p:cNvSpPr>
            <a:spLocks noChangeArrowheads="1"/>
          </p:cNvSpPr>
          <p:nvPr/>
        </p:nvSpPr>
        <p:spPr bwMode="auto">
          <a:xfrm>
            <a:off x="8953500" y="3175"/>
            <a:ext cx="190500" cy="1208088"/>
          </a:xfrm>
          <a:prstGeom prst="rect">
            <a:avLst/>
          </a:prstGeom>
          <a:solidFill>
            <a:srgbClr val="073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Rectangle 101"/>
          <p:cNvSpPr>
            <a:spLocks noChangeArrowheads="1"/>
          </p:cNvSpPr>
          <p:nvPr/>
        </p:nvSpPr>
        <p:spPr bwMode="auto">
          <a:xfrm rot="-5400000">
            <a:off x="-2471737" y="4071938"/>
            <a:ext cx="5119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800" b="0" i="0">
                <a:solidFill>
                  <a:srgbClr val="FFFFFF"/>
                </a:solidFill>
              </a:rPr>
              <a:t>© Software Engineering Research Group, Heinz Nixdorf Institute, University of Paderborn</a:t>
            </a:r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457200" y="6707188"/>
            <a:ext cx="5699125" cy="169862"/>
          </a:xfrm>
          <a:prstGeom prst="rect">
            <a:avLst/>
          </a:prstGeom>
        </p:spPr>
        <p:txBody>
          <a:bodyPr vert="horz" wrap="square" lIns="36000" tIns="45720" rIns="72000" bIns="45720" numCol="1" anchor="ctr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2875" y="6707188"/>
            <a:ext cx="21336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 b="0" i="0">
                <a:solidFill>
                  <a:srgbClr val="073482"/>
                </a:solidFill>
              </a:defRPr>
            </a:lvl1pPr>
          </a:lstStyle>
          <a:p>
            <a:pPr>
              <a:defRPr/>
            </a:pPr>
            <a:fld id="{6DB902AC-7FB0-42F2-8196-BE967400EEFD}" type="datetime4">
              <a:rPr lang="en-US" smtClean="0"/>
              <a:t>September 5, 2011</a:t>
            </a:fld>
            <a:endParaRPr lang="en-US"/>
          </a:p>
        </p:txBody>
      </p:sp>
      <p:pic>
        <p:nvPicPr>
          <p:cNvPr id="3" name="Picture 15" descr="Schaefer_PowerPoint_E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09" b="29401"/>
          <a:stretch>
            <a:fillRect/>
          </a:stretch>
        </p:blipFill>
        <p:spPr bwMode="auto">
          <a:xfrm>
            <a:off x="6056313" y="284163"/>
            <a:ext cx="3619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feld 16"/>
          <p:cNvSpPr txBox="1">
            <a:spLocks noChangeArrowheads="1"/>
          </p:cNvSpPr>
          <p:nvPr/>
        </p:nvSpPr>
        <p:spPr bwMode="auto">
          <a:xfrm>
            <a:off x="6499225" y="217488"/>
            <a:ext cx="2490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1pPr>
            <a:lvl2pPr marL="742950" indent="-28575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2pPr>
            <a:lvl3pPr marL="1143000" indent="-22860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3pPr>
            <a:lvl4pPr marL="1600200" indent="-22860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4pPr>
            <a:lvl5pPr marL="2057400" indent="-228600" eaLnBrk="0" hangingPunct="0">
              <a:defRPr sz="2000" b="1" i="1">
                <a:solidFill>
                  <a:srgbClr val="0768B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300" i="0" smtClean="0">
                <a:solidFill>
                  <a:srgbClr val="073482"/>
                </a:solidFill>
                <a:latin typeface="Times New Roman" pitchFamily="18" charset="0"/>
                <a:cs typeface="Times New Roman" pitchFamily="18" charset="0"/>
              </a:rPr>
              <a:t>HEINZ NIXDORF INSTITUTE</a:t>
            </a:r>
          </a:p>
          <a:p>
            <a:pPr algn="ctr" eaLnBrk="1" hangingPunct="1">
              <a:defRPr/>
            </a:pPr>
            <a:r>
              <a:rPr lang="de-DE" sz="1100" b="0" i="0" smtClean="0">
                <a:solidFill>
                  <a:srgbClr val="073482"/>
                </a:solidFill>
                <a:cs typeface="Arial" charset="0"/>
              </a:rPr>
              <a:t>University of Paderborn</a:t>
            </a:r>
          </a:p>
          <a:p>
            <a:pPr algn="ctr" eaLnBrk="1" hangingPunct="1">
              <a:defRPr/>
            </a:pPr>
            <a:r>
              <a:rPr lang="de-DE" sz="1100" b="0" i="0" smtClean="0">
                <a:solidFill>
                  <a:srgbClr val="073482"/>
                </a:solidFill>
                <a:cs typeface="Arial" charset="0"/>
              </a:rPr>
              <a:t>Software Engineering</a:t>
            </a:r>
          </a:p>
          <a:p>
            <a:pPr algn="ctr" eaLnBrk="1" hangingPunct="1">
              <a:defRPr/>
            </a:pPr>
            <a:r>
              <a:rPr lang="de-DE" sz="1100" b="0" i="0" smtClean="0">
                <a:solidFill>
                  <a:srgbClr val="073482"/>
                </a:solidFill>
                <a:cs typeface="Arial" charset="0"/>
              </a:rPr>
              <a:t>Prof. Dr. Wilhelm Schäfer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4" r:id="rId2"/>
    <p:sldLayoutId id="2147483835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734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734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734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734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734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768B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768B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768B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768B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348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34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348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3482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3482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768B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768B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768B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768B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8.emf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.tif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tiff"/><Relationship Id="rId11" Type="http://schemas.openxmlformats.org/officeDocument/2006/relationships/image" Target="../media/image7.gif"/><Relationship Id="rId5" Type="http://schemas.openxmlformats.org/officeDocument/2006/relationships/image" Target="../media/image3.emf"/><Relationship Id="rId10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.emf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png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Untertitel 1"/>
          <p:cNvSpPr>
            <a:spLocks noGrp="1"/>
          </p:cNvSpPr>
          <p:nvPr>
            <p:ph type="subTitle" idx="1"/>
          </p:nvPr>
        </p:nvSpPr>
        <p:spPr>
          <a:xfrm>
            <a:off x="704850" y="2728913"/>
            <a:ext cx="7772400" cy="704850"/>
          </a:xfrm>
        </p:spPr>
        <p:txBody>
          <a:bodyPr/>
          <a:lstStyle/>
          <a:p>
            <a:r>
              <a:rPr lang="en-US" dirty="0"/>
              <a:t>Workshop on Assurances for Self-Adaptive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Szeged, Hungary, September 4, 2011</a:t>
            </a:r>
            <a:endParaRPr lang="en-US" dirty="0"/>
          </a:p>
        </p:txBody>
      </p:sp>
      <p:sp>
        <p:nvSpPr>
          <p:cNvPr id="3075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Component-based</a:t>
            </a:r>
            <a:r>
              <a:rPr lang="de-DE" dirty="0"/>
              <a:t> </a:t>
            </a:r>
            <a:r>
              <a:rPr lang="de-DE" dirty="0" err="1"/>
              <a:t>Timed</a:t>
            </a:r>
            <a:r>
              <a:rPr lang="de-DE" dirty="0"/>
              <a:t> Hazard Analysis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Self-healing</a:t>
            </a:r>
            <a:r>
              <a:rPr lang="de-DE" dirty="0"/>
              <a:t> Systems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908550" y="3581400"/>
            <a:ext cx="4108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 smtClean="0">
                <a:solidFill>
                  <a:srgbClr val="0734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34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34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34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34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768B2"/>
                </a:solidFill>
                <a:latin typeface="Arial" charset="0"/>
              </a:defRPr>
            </a:lvl9pPr>
          </a:lstStyle>
          <a:p>
            <a:r>
              <a:rPr lang="de-DE" sz="2000" i="0" dirty="0"/>
              <a:t>Claudia </a:t>
            </a:r>
            <a:r>
              <a:rPr lang="de-DE" sz="2000" i="0" dirty="0" smtClean="0"/>
              <a:t>Priesterjahn</a:t>
            </a:r>
            <a:r>
              <a:rPr lang="de-DE" sz="2000" b="0" i="0" dirty="0" smtClean="0"/>
              <a:t> </a:t>
            </a:r>
            <a:r>
              <a:rPr lang="de-DE" sz="2000" b="0" i="0" dirty="0" err="1" smtClean="0"/>
              <a:t>and</a:t>
            </a:r>
            <a:r>
              <a:rPr lang="de-DE" sz="2000" b="0" i="0" dirty="0" smtClean="0"/>
              <a:t> Dominik Steenken</a:t>
            </a:r>
          </a:p>
          <a:p>
            <a:r>
              <a:rPr lang="de-DE" sz="1600" b="0" i="0" dirty="0" smtClean="0"/>
              <a:t>University </a:t>
            </a:r>
            <a:r>
              <a:rPr lang="de-DE" sz="1600" b="0" i="0" dirty="0" err="1" smtClean="0"/>
              <a:t>of</a:t>
            </a:r>
            <a:r>
              <a:rPr lang="de-DE" sz="1600" b="0" i="0" dirty="0" smtClean="0"/>
              <a:t> Paderborn</a:t>
            </a:r>
          </a:p>
          <a:p>
            <a:endParaRPr lang="de-DE" sz="2000" b="0" i="0" dirty="0" smtClean="0"/>
          </a:p>
          <a:p>
            <a:r>
              <a:rPr lang="de-DE" sz="2000" b="0" i="0" dirty="0" smtClean="0"/>
              <a:t>Matthias Tichy</a:t>
            </a:r>
          </a:p>
          <a:p>
            <a:r>
              <a:rPr lang="de-DE" sz="1600" b="0" i="0" dirty="0" smtClean="0"/>
              <a:t>University </a:t>
            </a:r>
            <a:r>
              <a:rPr lang="de-DE" sz="1600" b="0" i="0" dirty="0" err="1" smtClean="0"/>
              <a:t>of</a:t>
            </a:r>
            <a:r>
              <a:rPr lang="de-DE" sz="1600" b="0" i="0" dirty="0" smtClean="0"/>
              <a:t> Augsburg</a:t>
            </a:r>
            <a:endParaRPr lang="de-DE" sz="24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8751"/>
              </p:ext>
            </p:extLst>
          </p:nvPr>
        </p:nvGraphicFramePr>
        <p:xfrm>
          <a:off x="5426529" y="1191078"/>
          <a:ext cx="3199658" cy="50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Visio" r:id="rId3" imgW="4266210" imgH="6795851" progId="Visio.Drawing.11">
                  <p:embed/>
                </p:oleObj>
              </mc:Choice>
              <mc:Fallback>
                <p:oleObj name="Visio" r:id="rId3" imgW="4266210" imgH="679585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529" y="1191078"/>
                        <a:ext cx="3199658" cy="50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Determine</a:t>
            </a:r>
            <a:r>
              <a:rPr lang="de-DE" dirty="0" smtClean="0"/>
              <a:t> Minimal Cut Sets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785" y="1089329"/>
            <a:ext cx="4957638" cy="2986515"/>
          </a:xfrm>
        </p:spPr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analyzed</a:t>
            </a:r>
            <a:r>
              <a:rPr lang="de-DE" dirty="0" smtClean="0"/>
              <a:t>?</a:t>
            </a:r>
          </a:p>
          <a:p>
            <a:r>
              <a:rPr lang="de-DE" dirty="0" smtClean="0"/>
              <a:t>Cut </a:t>
            </a:r>
            <a:r>
              <a:rPr lang="de-DE" dirty="0" err="1" smtClean="0"/>
              <a:t>sets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{e</a:t>
            </a:r>
            <a:r>
              <a:rPr lang="de-DE" baseline="-25000" dirty="0" smtClean="0"/>
              <a:t>1</a:t>
            </a:r>
            <a:r>
              <a:rPr lang="de-DE" dirty="0" smtClean="0"/>
              <a:t>}</a:t>
            </a:r>
          </a:p>
          <a:p>
            <a:pPr lvl="1"/>
            <a:r>
              <a:rPr lang="de-DE" dirty="0" smtClean="0"/>
              <a:t>{e</a:t>
            </a:r>
            <a:r>
              <a:rPr lang="de-DE" baseline="-25000" dirty="0" smtClean="0"/>
              <a:t>2</a:t>
            </a:r>
            <a:r>
              <a:rPr lang="de-DE" dirty="0" smtClean="0"/>
              <a:t>}</a:t>
            </a:r>
          </a:p>
          <a:p>
            <a:pPr lvl="1"/>
            <a:r>
              <a:rPr lang="de-DE" dirty="0" smtClean="0"/>
              <a:t>{e</a:t>
            </a:r>
            <a:r>
              <a:rPr lang="de-DE" baseline="-25000" dirty="0" smtClean="0"/>
              <a:t>3</a:t>
            </a:r>
            <a:r>
              <a:rPr lang="de-DE" dirty="0" smtClean="0"/>
              <a:t>,e</a:t>
            </a:r>
            <a:r>
              <a:rPr lang="de-DE" baseline="-25000" dirty="0" smtClean="0"/>
              <a:t>4</a:t>
            </a:r>
            <a:r>
              <a:rPr lang="de-DE" dirty="0" smtClean="0"/>
              <a:t>}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B08F6AE-D340-4B30-B004-BD69AAA522E5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375082" y="5835650"/>
            <a:ext cx="548640" cy="52705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6397432" y="5835650"/>
            <a:ext cx="548640" cy="5207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7207250" y="5088531"/>
            <a:ext cx="454026" cy="44231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8067675" y="5094881"/>
            <a:ext cx="454026" cy="44231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Partition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Timed</a:t>
            </a:r>
            <a:r>
              <a:rPr lang="de-DE" dirty="0" smtClean="0"/>
              <a:t> Failure Propagation Graph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4596493" cy="5056187"/>
          </a:xfrm>
        </p:spPr>
        <p:txBody>
          <a:bodyPr/>
          <a:lstStyle/>
          <a:p>
            <a:r>
              <a:rPr lang="de-DE" sz="2000" dirty="0" err="1" smtClean="0"/>
              <a:t>Reachability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part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affected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reconfiguration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1800" b="1" dirty="0" err="1" smtClean="0"/>
              <a:t>Identify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subgraph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that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affected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by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reconfiguration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EB241F5-FBE3-4B57-90BC-220A0D4C40CE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 bwMode="auto">
          <a:xfrm>
            <a:off x="8815388" y="6643688"/>
            <a:ext cx="328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0" i="1" kern="1200">
                <a:solidFill>
                  <a:srgbClr val="07348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457200" y="6707188"/>
            <a:ext cx="5699125" cy="169862"/>
          </a:xfrm>
          <a:prstGeom prst="rect">
            <a:avLst/>
          </a:prstGeom>
        </p:spPr>
        <p:txBody>
          <a:bodyPr vert="horz" wrap="square" lIns="36000" tIns="4572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10" name="Datumsplatzhalter 5"/>
          <p:cNvSpPr txBox="1">
            <a:spLocks/>
          </p:cNvSpPr>
          <p:nvPr/>
        </p:nvSpPr>
        <p:spPr bwMode="auto">
          <a:xfrm>
            <a:off x="6492875" y="6707188"/>
            <a:ext cx="21336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rgbClr val="07348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9D4C0FE-0AE5-4934-B37E-70592EEA41F3}" type="datetime4">
              <a:rPr lang="en-US" smtClean="0"/>
              <a:pPr>
                <a:defRPr/>
              </a:pPr>
              <a:t>September 5, 2011</a:t>
            </a:fld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97214"/>
              </p:ext>
            </p:extLst>
          </p:nvPr>
        </p:nvGraphicFramePr>
        <p:xfrm>
          <a:off x="5426075" y="1190625"/>
          <a:ext cx="3200400" cy="50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Visio" r:id="rId3" imgW="4266210" imgH="6795851" progId="Visio.Drawing.11">
                  <p:embed/>
                </p:oleObj>
              </mc:Choice>
              <mc:Fallback>
                <p:oleObj name="Visio" r:id="rId3" imgW="4266210" imgH="6795851" progId="Visio.Drawing.11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1190625"/>
                        <a:ext cx="3200400" cy="509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3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Reconfiguration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EB241F5-FBE3-4B57-90BC-220A0D4C40CE}" type="datetime4">
              <a:rPr lang="en-US" smtClean="0"/>
              <a:t>September 5, 2011</a:t>
            </a:fld>
            <a:endParaRPr lang="en-US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3981423" y="2402840"/>
            <a:ext cx="3300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66099"/>
              </p:ext>
            </p:extLst>
          </p:nvPr>
        </p:nvGraphicFramePr>
        <p:xfrm>
          <a:off x="477838" y="1649413"/>
          <a:ext cx="3514725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" name="Visio" r:id="rId3" imgW="3515180" imgH="2617821" progId="Visio.Drawing.11">
                  <p:embed/>
                </p:oleObj>
              </mc:Choice>
              <mc:Fallback>
                <p:oleObj name="Visio" r:id="rId3" imgW="3515180" imgH="26178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838" y="1649413"/>
                        <a:ext cx="3514725" cy="261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98394"/>
              </p:ext>
            </p:extLst>
          </p:nvPr>
        </p:nvGraphicFramePr>
        <p:xfrm>
          <a:off x="4298950" y="1657350"/>
          <a:ext cx="3263900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" name="Visio" r:id="rId5" imgW="3263248" imgH="3389279" progId="Visio.Drawing.11">
                  <p:embed/>
                </p:oleObj>
              </mc:Choice>
              <mc:Fallback>
                <p:oleObj name="Visio" r:id="rId5" imgW="3263248" imgH="33892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8950" y="1657350"/>
                        <a:ext cx="3263900" cy="338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9870"/>
              </p:ext>
            </p:extLst>
          </p:nvPr>
        </p:nvGraphicFramePr>
        <p:xfrm>
          <a:off x="1131253" y="5512753"/>
          <a:ext cx="56927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" name="Visio" r:id="rId7" imgW="5706018" imgH="1126247" progId="Visio.Drawing.11">
                  <p:embed/>
                </p:oleObj>
              </mc:Choice>
              <mc:Fallback>
                <p:oleObj name="Visio" r:id="rId7" imgW="5706018" imgH="11262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1253" y="5512753"/>
                        <a:ext cx="5692775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150620" y="5097780"/>
            <a:ext cx="387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Durative </a:t>
            </a:r>
            <a:r>
              <a:rPr lang="de-DE" dirty="0" err="1" smtClean="0"/>
              <a:t>Reconfiguration</a:t>
            </a:r>
            <a:r>
              <a:rPr lang="de-DE" dirty="0" smtClean="0"/>
              <a:t> </a:t>
            </a:r>
            <a:r>
              <a:rPr lang="de-DE" dirty="0" err="1" smtClean="0"/>
              <a:t>Rule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952500" y="2004060"/>
            <a:ext cx="4998720" cy="998220"/>
          </a:xfrm>
          <a:prstGeom prst="roundRect">
            <a:avLst>
              <a:gd name="adj" fmla="val 7442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828733" y="2333308"/>
            <a:ext cx="157162" cy="1428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304983" y="2330133"/>
            <a:ext cx="157162" cy="1428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cxnSp>
        <p:nvCxnSpPr>
          <p:cNvPr id="15" name="Gerade Verbindung mit Pfeil 14"/>
          <p:cNvCxnSpPr>
            <a:stCxn id="13" idx="3"/>
            <a:endCxn id="14" idx="1"/>
          </p:cNvCxnSpPr>
          <p:nvPr/>
        </p:nvCxnSpPr>
        <p:spPr bwMode="auto">
          <a:xfrm flipV="1">
            <a:off x="3985895" y="2401571"/>
            <a:ext cx="319088" cy="31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 flipV="1">
            <a:off x="1592580" y="2811780"/>
            <a:ext cx="15240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3025140" y="2560320"/>
            <a:ext cx="22860" cy="2979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 flipH="1" flipV="1">
            <a:off x="5478780" y="2750820"/>
            <a:ext cx="533400" cy="2781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hteck 21"/>
          <p:cNvSpPr/>
          <p:nvPr/>
        </p:nvSpPr>
        <p:spPr bwMode="auto">
          <a:xfrm>
            <a:off x="3822701" y="2257425"/>
            <a:ext cx="692150" cy="2984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cxnSp>
        <p:nvCxnSpPr>
          <p:cNvPr id="24" name="Gerade Verbindung 23"/>
          <p:cNvCxnSpPr/>
          <p:nvPr/>
        </p:nvCxnSpPr>
        <p:spPr bwMode="auto">
          <a:xfrm>
            <a:off x="3889375" y="2190750"/>
            <a:ext cx="0" cy="414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4393406" y="2164557"/>
            <a:ext cx="0" cy="414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 flipV="1">
            <a:off x="3577590" y="2495550"/>
            <a:ext cx="226060" cy="32537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H="1" flipV="1">
            <a:off x="4387850" y="2489200"/>
            <a:ext cx="1428750" cy="325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 flipH="1" flipV="1">
            <a:off x="4127500" y="2406650"/>
            <a:ext cx="438150" cy="3390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64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 bwMode="auto">
          <a:xfrm>
            <a:off x="5017062" y="2850542"/>
            <a:ext cx="2192942" cy="3614994"/>
          </a:xfrm>
          <a:prstGeom prst="roundRect">
            <a:avLst>
              <a:gd name="adj" fmla="val 7442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97214"/>
              </p:ext>
            </p:extLst>
          </p:nvPr>
        </p:nvGraphicFramePr>
        <p:xfrm>
          <a:off x="5426075" y="1190625"/>
          <a:ext cx="3200400" cy="50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Visio" r:id="rId3" imgW="4266210" imgH="6795851" progId="Visio.Drawing.11">
                  <p:embed/>
                </p:oleObj>
              </mc:Choice>
              <mc:Fallback>
                <p:oleObj name="Visio" r:id="rId3" imgW="4266210" imgH="67958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1190625"/>
                        <a:ext cx="3200400" cy="509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Partition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Timed</a:t>
            </a:r>
            <a:r>
              <a:rPr lang="de-DE" dirty="0" smtClean="0"/>
              <a:t> Failure Propagation Graph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4596493" cy="5056187"/>
          </a:xfrm>
        </p:spPr>
        <p:txBody>
          <a:bodyPr/>
          <a:lstStyle/>
          <a:p>
            <a:r>
              <a:rPr lang="de-DE" sz="2000" dirty="0" err="1" smtClean="0"/>
              <a:t>Reachability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part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affected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reconfiguration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1800" b="1" dirty="0" err="1" smtClean="0"/>
              <a:t>Identify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subgraph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that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affected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by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reconfiguration</a:t>
            </a:r>
            <a:r>
              <a:rPr lang="de-DE" sz="2000" dirty="0" smtClean="0"/>
              <a:t>:</a:t>
            </a:r>
          </a:p>
          <a:p>
            <a:pPr lvl="1"/>
            <a:r>
              <a:rPr lang="de-DE" sz="1800" dirty="0" smtClean="0"/>
              <a:t>All </a:t>
            </a:r>
            <a:r>
              <a:rPr lang="de-DE" sz="1800" dirty="0" err="1" smtClean="0"/>
              <a:t>paths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lead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an error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last </a:t>
            </a:r>
            <a:r>
              <a:rPr lang="de-DE" sz="1800" dirty="0" err="1" smtClean="0"/>
              <a:t>node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altered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reconfiguration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EB241F5-FBE3-4B57-90BC-220A0D4C40CE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 bwMode="auto">
          <a:xfrm>
            <a:off x="8815388" y="6643688"/>
            <a:ext cx="328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0" i="1" kern="1200">
                <a:solidFill>
                  <a:srgbClr val="07348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457200" y="6707188"/>
            <a:ext cx="5699125" cy="169862"/>
          </a:xfrm>
          <a:prstGeom prst="rect">
            <a:avLst/>
          </a:prstGeom>
        </p:spPr>
        <p:txBody>
          <a:bodyPr vert="horz" wrap="square" lIns="36000" tIns="4572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10" name="Datumsplatzhalter 5"/>
          <p:cNvSpPr txBox="1">
            <a:spLocks/>
          </p:cNvSpPr>
          <p:nvPr/>
        </p:nvSpPr>
        <p:spPr bwMode="auto">
          <a:xfrm>
            <a:off x="6492875" y="6707188"/>
            <a:ext cx="21336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rgbClr val="07348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9D4C0FE-0AE5-4934-B37E-70592EEA41F3}" type="datetime4">
              <a:rPr lang="en-US" smtClean="0"/>
              <a:pPr>
                <a:defRPr/>
              </a:pPr>
              <a:t>September 5, 2011</a:t>
            </a:fld>
            <a:endParaRPr lang="en-US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141"/>
              </p:ext>
            </p:extLst>
          </p:nvPr>
        </p:nvGraphicFramePr>
        <p:xfrm>
          <a:off x="257161" y="4515542"/>
          <a:ext cx="4686593" cy="119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Visio" r:id="rId5" imgW="5899703" imgH="1507787" progId="Visio.Drawing.11">
                  <p:embed/>
                </p:oleObj>
              </mc:Choice>
              <mc:Fallback>
                <p:oleObj name="Visio" r:id="rId5" imgW="5899703" imgH="150778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61" y="4515542"/>
                        <a:ext cx="4686593" cy="119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Gerade Verbindung mit Pfeil 12"/>
          <p:cNvCxnSpPr/>
          <p:nvPr/>
        </p:nvCxnSpPr>
        <p:spPr bwMode="auto">
          <a:xfrm flipV="1">
            <a:off x="4053840" y="3012621"/>
            <a:ext cx="2044881" cy="19251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967740" y="5326380"/>
            <a:ext cx="5637167" cy="1807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510540" y="5410200"/>
            <a:ext cx="5051516" cy="1110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45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 bwMode="auto">
          <a:xfrm>
            <a:off x="5732890" y="1196670"/>
            <a:ext cx="2552368" cy="4409000"/>
          </a:xfrm>
          <a:prstGeom prst="roundRect">
            <a:avLst>
              <a:gd name="adj" fmla="val 7442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Analyze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Subgraph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4464657" cy="5056187"/>
          </a:xfrm>
        </p:spPr>
        <p:txBody>
          <a:bodyPr/>
          <a:lstStyle/>
          <a:p>
            <a:r>
              <a:rPr lang="de-DE" sz="2000" dirty="0" err="1" smtClean="0"/>
              <a:t>Result</a:t>
            </a:r>
            <a:r>
              <a:rPr lang="de-DE" sz="2000" dirty="0" smtClean="0"/>
              <a:t>: </a:t>
            </a:r>
          </a:p>
          <a:p>
            <a:pPr lvl="1"/>
            <a:r>
              <a:rPr lang="de-DE" sz="1800" b="1" dirty="0" err="1" smtClean="0"/>
              <a:t>Active</a:t>
            </a:r>
            <a:r>
              <a:rPr lang="de-DE" sz="1800" b="1" dirty="0" smtClean="0"/>
              <a:t> </a:t>
            </a:r>
            <a:r>
              <a:rPr lang="de-DE" sz="1800" b="1" dirty="0"/>
              <a:t>errors </a:t>
            </a:r>
            <a:r>
              <a:rPr lang="de-DE" sz="1800" b="1" dirty="0" err="1"/>
              <a:t>and</a:t>
            </a:r>
            <a:r>
              <a:rPr lang="de-DE" sz="1800" b="1" dirty="0"/>
              <a:t> failures after </a:t>
            </a:r>
            <a:r>
              <a:rPr lang="de-DE" sz="1800" b="1" dirty="0" err="1"/>
              <a:t>the</a:t>
            </a:r>
            <a:r>
              <a:rPr lang="de-DE" sz="1800" b="1" dirty="0"/>
              <a:t> </a:t>
            </a:r>
            <a:r>
              <a:rPr lang="de-DE" sz="1800" b="1" dirty="0" err="1"/>
              <a:t>reconfiguration</a:t>
            </a:r>
            <a:endParaRPr lang="de-DE" sz="1800" b="1" dirty="0"/>
          </a:p>
          <a:p>
            <a:pPr marL="457200" indent="-457200">
              <a:buFont typeface="+mj-lt"/>
              <a:buAutoNum type="arabicPeriod"/>
            </a:pP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/>
              <a:t>Determine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errors </a:t>
            </a:r>
            <a:r>
              <a:rPr lang="de-DE" sz="2000" dirty="0" err="1" smtClean="0"/>
              <a:t>and</a:t>
            </a:r>
            <a:r>
              <a:rPr lang="de-DE" sz="2000" dirty="0" smtClean="0"/>
              <a:t> failures </a:t>
            </a:r>
            <a:r>
              <a:rPr lang="de-DE" sz="2000" dirty="0" err="1" smtClean="0"/>
              <a:t>might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active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execution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reconfiguration</a:t>
            </a:r>
            <a:endParaRPr lang="de-DE" sz="2000" dirty="0" smtClean="0"/>
          </a:p>
          <a:p>
            <a:pPr marL="857250" lvl="1" indent="-457200"/>
            <a:r>
              <a:rPr lang="de-DE" sz="1800" dirty="0" err="1"/>
              <a:t>Active</a:t>
            </a:r>
            <a:r>
              <a:rPr lang="de-DE" sz="1800" dirty="0"/>
              <a:t> failures: f</a:t>
            </a:r>
            <a:r>
              <a:rPr lang="de-DE" sz="1800" baseline="-25000" dirty="0"/>
              <a:t>5</a:t>
            </a:r>
            <a:r>
              <a:rPr lang="de-DE" sz="1800" dirty="0"/>
              <a:t>, f</a:t>
            </a:r>
            <a:r>
              <a:rPr lang="de-DE" sz="1800" baseline="-25000" dirty="0"/>
              <a:t>6</a:t>
            </a:r>
          </a:p>
          <a:p>
            <a:pPr marL="857250" lvl="1" indent="-457200"/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/>
              <a:t>Apply</a:t>
            </a:r>
            <a:r>
              <a:rPr lang="de-DE" sz="2000" dirty="0" smtClean="0"/>
              <a:t> </a:t>
            </a:r>
            <a:r>
              <a:rPr lang="de-DE" sz="2000" dirty="0" err="1" smtClean="0"/>
              <a:t>reconfiguration</a:t>
            </a:r>
            <a:r>
              <a:rPr lang="de-DE" sz="2000" dirty="0" smtClean="0"/>
              <a:t> </a:t>
            </a:r>
            <a:r>
              <a:rPr lang="de-DE" sz="2000" dirty="0" err="1" smtClean="0"/>
              <a:t>rule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94DABEB-6B1A-4E45-A1CF-9C24440B86A7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6042991" y="5923722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chemeClr val="tx1"/>
                </a:solidFill>
              </a:rPr>
              <a:t>Duration: [30,42]</a:t>
            </a:r>
            <a:endParaRPr lang="de-DE" b="0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67236"/>
              </p:ext>
            </p:extLst>
          </p:nvPr>
        </p:nvGraphicFramePr>
        <p:xfrm>
          <a:off x="6097625" y="1324299"/>
          <a:ext cx="1842360" cy="411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9" name="Visio" r:id="rId4" imgW="2047067" imgH="4576594" progId="Visio.Drawing.11">
                  <p:embed/>
                </p:oleObj>
              </mc:Choice>
              <mc:Fallback>
                <p:oleObj name="Visio" r:id="rId4" imgW="2047067" imgH="45765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7625" y="1324299"/>
                        <a:ext cx="1842360" cy="411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03661"/>
              </p:ext>
            </p:extLst>
          </p:nvPr>
        </p:nvGraphicFramePr>
        <p:xfrm>
          <a:off x="6097648" y="1324297"/>
          <a:ext cx="1842360" cy="411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0" name="Visio" r:id="rId6" imgW="2047067" imgH="4576594" progId="Visio.Drawing.11">
                  <p:embed/>
                </p:oleObj>
              </mc:Choice>
              <mc:Fallback>
                <p:oleObj name="Visio" r:id="rId6" imgW="2047067" imgH="45765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7648" y="1324297"/>
                        <a:ext cx="1842360" cy="411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73210"/>
              </p:ext>
            </p:extLst>
          </p:nvPr>
        </p:nvGraphicFramePr>
        <p:xfrm>
          <a:off x="6097625" y="1324286"/>
          <a:ext cx="1842360" cy="411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1" name="Visio" r:id="rId8" imgW="2047067" imgH="4576594" progId="Visio.Drawing.11">
                  <p:embed/>
                </p:oleObj>
              </mc:Choice>
              <mc:Fallback>
                <p:oleObj name="Visio" r:id="rId8" imgW="2047067" imgH="45765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7625" y="1324286"/>
                        <a:ext cx="1842360" cy="411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 Verbindung 14"/>
          <p:cNvCxnSpPr/>
          <p:nvPr/>
        </p:nvCxnSpPr>
        <p:spPr bwMode="auto">
          <a:xfrm>
            <a:off x="5219700" y="4029075"/>
            <a:ext cx="361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27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Analyze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System 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4649372" cy="5056187"/>
          </a:xfrm>
        </p:spPr>
        <p:txBody>
          <a:bodyPr/>
          <a:lstStyle/>
          <a:p>
            <a:r>
              <a:rPr lang="de-DE" sz="1800" b="1" dirty="0" smtClean="0"/>
              <a:t>Can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active</a:t>
            </a:r>
            <a:r>
              <a:rPr lang="de-DE" sz="1800" b="1" dirty="0" smtClean="0"/>
              <a:t> errors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failures still </a:t>
            </a:r>
            <a:r>
              <a:rPr lang="de-DE" sz="1800" b="1" dirty="0" err="1" smtClean="0"/>
              <a:t>cause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hazard?</a:t>
            </a:r>
          </a:p>
          <a:p>
            <a:r>
              <a:rPr lang="de-DE" sz="2000" dirty="0" smtClean="0"/>
              <a:t>Information </a:t>
            </a:r>
            <a:r>
              <a:rPr lang="de-DE" sz="2000" dirty="0" err="1" smtClean="0"/>
              <a:t>needed</a:t>
            </a:r>
            <a:r>
              <a:rPr lang="de-DE" sz="2000" dirty="0" smtClean="0"/>
              <a:t>:</a:t>
            </a:r>
          </a:p>
          <a:p>
            <a:pPr lvl="1"/>
            <a:r>
              <a:rPr lang="de-DE" sz="1800" dirty="0" smtClean="0"/>
              <a:t>TFPG after </a:t>
            </a:r>
            <a:r>
              <a:rPr lang="de-DE" sz="1800" dirty="0" err="1" smtClean="0"/>
              <a:t>reconfiguration</a:t>
            </a:r>
            <a:endParaRPr lang="de-DE" sz="1600" dirty="0" smtClean="0"/>
          </a:p>
          <a:p>
            <a:pPr lvl="1"/>
            <a:r>
              <a:rPr lang="de-DE" sz="1800" dirty="0" smtClean="0"/>
              <a:t>All errors </a:t>
            </a:r>
            <a:r>
              <a:rPr lang="de-DE" sz="1800" dirty="0" err="1" smtClean="0"/>
              <a:t>and</a:t>
            </a:r>
            <a:r>
              <a:rPr lang="de-DE" sz="1800" dirty="0" smtClean="0"/>
              <a:t> failures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may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activated</a:t>
            </a:r>
            <a:r>
              <a:rPr lang="de-DE" sz="1800" dirty="0" smtClean="0"/>
              <a:t> after </a:t>
            </a:r>
            <a:r>
              <a:rPr lang="de-DE" sz="1800" dirty="0" err="1" smtClean="0"/>
              <a:t>reconfiguration</a:t>
            </a:r>
            <a:endParaRPr lang="de-DE" sz="1800" dirty="0" smtClean="0"/>
          </a:p>
          <a:p>
            <a:pPr lvl="2"/>
            <a:r>
              <a:rPr lang="de-DE" sz="1800" dirty="0" smtClean="0"/>
              <a:t>f</a:t>
            </a:r>
            <a:r>
              <a:rPr lang="de-DE" sz="1800" baseline="-25000" dirty="0" smtClean="0"/>
              <a:t>5</a:t>
            </a:r>
            <a:r>
              <a:rPr lang="de-DE" sz="1800" dirty="0" smtClean="0"/>
              <a:t>, f</a:t>
            </a:r>
            <a:r>
              <a:rPr lang="de-DE" sz="1800" baseline="-25000" dirty="0" smtClean="0"/>
              <a:t>6</a:t>
            </a:r>
            <a:r>
              <a:rPr lang="de-DE" sz="1800" dirty="0" smtClean="0"/>
              <a:t>, f</a:t>
            </a:r>
            <a:r>
              <a:rPr lang="de-DE" sz="1800" baseline="-25000" dirty="0" smtClean="0"/>
              <a:t>7</a:t>
            </a:r>
          </a:p>
          <a:p>
            <a:pPr lvl="2"/>
            <a:endParaRPr lang="de-DE" sz="1600" dirty="0"/>
          </a:p>
          <a:p>
            <a:r>
              <a:rPr lang="de-DE" sz="2000" dirty="0" smtClean="0"/>
              <a:t>Analysis:</a:t>
            </a:r>
          </a:p>
          <a:p>
            <a:pPr lvl="1"/>
            <a:r>
              <a:rPr lang="de-DE" sz="1800" dirty="0" smtClean="0"/>
              <a:t>Cut </a:t>
            </a:r>
            <a:r>
              <a:rPr lang="de-DE" sz="1800" dirty="0" err="1" smtClean="0"/>
              <a:t>sets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remaining</a:t>
            </a:r>
            <a:r>
              <a:rPr lang="de-DE" sz="1800" dirty="0" smtClean="0"/>
              <a:t> TFPG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hazardous</a:t>
            </a:r>
            <a:r>
              <a:rPr lang="de-DE" sz="1800" dirty="0" smtClean="0"/>
              <a:t> top-event</a:t>
            </a:r>
          </a:p>
          <a:p>
            <a:pPr lvl="2"/>
            <a:r>
              <a:rPr lang="de-DE" sz="1600" dirty="0" smtClean="0"/>
              <a:t>{f</a:t>
            </a:r>
            <a:r>
              <a:rPr lang="de-DE" sz="1600" baseline="-25000" dirty="0" smtClean="0"/>
              <a:t>8</a:t>
            </a:r>
            <a:r>
              <a:rPr lang="de-DE" sz="1600" dirty="0" smtClean="0"/>
              <a:t>}, {e</a:t>
            </a:r>
            <a:r>
              <a:rPr lang="de-DE" sz="1600" baseline="-25000" dirty="0" smtClean="0"/>
              <a:t>3</a:t>
            </a:r>
            <a:r>
              <a:rPr lang="de-DE" sz="1600" dirty="0" smtClean="0"/>
              <a:t>, e</a:t>
            </a:r>
            <a:r>
              <a:rPr lang="de-DE" sz="1600" baseline="-25000" dirty="0" smtClean="0"/>
              <a:t>4</a:t>
            </a:r>
            <a:r>
              <a:rPr lang="de-DE" sz="1600" dirty="0" smtClean="0"/>
              <a:t>}</a:t>
            </a:r>
            <a:endParaRPr lang="de-DE" sz="2000" dirty="0"/>
          </a:p>
          <a:p>
            <a:r>
              <a:rPr lang="de-DE" sz="2000" dirty="0" err="1" smtClean="0"/>
              <a:t>Result</a:t>
            </a:r>
            <a:r>
              <a:rPr lang="de-DE" sz="2000" dirty="0" smtClean="0"/>
              <a:t>:</a:t>
            </a:r>
          </a:p>
          <a:p>
            <a:pPr lvl="1"/>
            <a:r>
              <a:rPr lang="de-DE" sz="1800" dirty="0" smtClean="0"/>
              <a:t>      {f</a:t>
            </a:r>
            <a:r>
              <a:rPr lang="de-DE" sz="1800" baseline="-25000" dirty="0" smtClean="0"/>
              <a:t>8</a:t>
            </a:r>
            <a:r>
              <a:rPr lang="de-DE" sz="1800" dirty="0" smtClean="0"/>
              <a:t>} </a:t>
            </a:r>
            <a:r>
              <a:rPr lang="de-DE" sz="1800" dirty="0" smtClean="0">
                <a:latin typeface="Arial Unicode MS"/>
                <a:ea typeface="Arial Unicode MS"/>
                <a:cs typeface="Arial Unicode MS"/>
              </a:rPr>
              <a:t>⊈ {</a:t>
            </a:r>
            <a:r>
              <a:rPr lang="de-DE" sz="1800" dirty="0"/>
              <a:t>f</a:t>
            </a:r>
            <a:r>
              <a:rPr lang="de-DE" sz="1800" baseline="-25000" dirty="0"/>
              <a:t>5</a:t>
            </a:r>
            <a:r>
              <a:rPr lang="de-DE" sz="1800" dirty="0"/>
              <a:t>, f</a:t>
            </a:r>
            <a:r>
              <a:rPr lang="de-DE" sz="1800" baseline="-25000" dirty="0"/>
              <a:t>6</a:t>
            </a:r>
            <a:r>
              <a:rPr lang="de-DE" sz="1800" dirty="0"/>
              <a:t>, </a:t>
            </a:r>
            <a:r>
              <a:rPr lang="de-DE" sz="1800" dirty="0" smtClean="0"/>
              <a:t>f</a:t>
            </a:r>
            <a:r>
              <a:rPr lang="de-DE" sz="1800" baseline="-25000" dirty="0" smtClean="0"/>
              <a:t>7</a:t>
            </a:r>
            <a:r>
              <a:rPr lang="de-DE" sz="1800" dirty="0" smtClean="0"/>
              <a:t>}</a:t>
            </a:r>
          </a:p>
          <a:p>
            <a:pPr lvl="1"/>
            <a:r>
              <a:rPr lang="de-DE" sz="1800" dirty="0" smtClean="0"/>
              <a:t>{</a:t>
            </a:r>
            <a:r>
              <a:rPr lang="de-DE" sz="1800" dirty="0"/>
              <a:t>e</a:t>
            </a:r>
            <a:r>
              <a:rPr lang="de-DE" sz="1800" baseline="-25000" dirty="0"/>
              <a:t>3</a:t>
            </a:r>
            <a:r>
              <a:rPr lang="de-DE" sz="1800" dirty="0"/>
              <a:t>, e</a:t>
            </a:r>
            <a:r>
              <a:rPr lang="de-DE" sz="1800" baseline="-25000" dirty="0"/>
              <a:t>4</a:t>
            </a:r>
            <a:r>
              <a:rPr lang="de-DE" sz="1800" dirty="0" smtClean="0"/>
              <a:t>} </a:t>
            </a:r>
            <a:r>
              <a:rPr lang="de-DE" sz="1800" dirty="0">
                <a:latin typeface="Arial Unicode MS"/>
                <a:ea typeface="Arial Unicode MS"/>
                <a:cs typeface="Arial Unicode MS"/>
              </a:rPr>
              <a:t>⊈ {</a:t>
            </a:r>
            <a:r>
              <a:rPr lang="de-DE" sz="1800" dirty="0"/>
              <a:t>f</a:t>
            </a:r>
            <a:r>
              <a:rPr lang="de-DE" sz="1800" baseline="-25000" dirty="0"/>
              <a:t>5</a:t>
            </a:r>
            <a:r>
              <a:rPr lang="de-DE" sz="1800" dirty="0"/>
              <a:t>, f</a:t>
            </a:r>
            <a:r>
              <a:rPr lang="de-DE" sz="1800" baseline="-25000" dirty="0"/>
              <a:t>6</a:t>
            </a:r>
            <a:r>
              <a:rPr lang="de-DE" sz="1800" dirty="0"/>
              <a:t>, f</a:t>
            </a:r>
            <a:r>
              <a:rPr lang="de-DE" sz="1800" baseline="-25000" dirty="0"/>
              <a:t>7</a:t>
            </a:r>
            <a:r>
              <a:rPr lang="de-DE" sz="1800" dirty="0" smtClean="0"/>
              <a:t>}</a:t>
            </a:r>
            <a:endParaRPr lang="de-DE" sz="1800" dirty="0"/>
          </a:p>
          <a:p>
            <a:pPr lvl="1"/>
            <a:r>
              <a:rPr lang="de-DE" sz="1800" b="1" dirty="0" smtClean="0"/>
              <a:t>Hazard </a:t>
            </a:r>
            <a:r>
              <a:rPr lang="de-DE" sz="1800" b="1" dirty="0" err="1" smtClean="0"/>
              <a:t>prevented</a:t>
            </a:r>
            <a:r>
              <a:rPr lang="de-DE" sz="1800" b="1" dirty="0" smtClean="0"/>
              <a:t>  </a:t>
            </a:r>
            <a:endParaRPr lang="de-DE" sz="1800" b="1" dirty="0"/>
          </a:p>
          <a:p>
            <a:pPr marL="0" indent="0">
              <a:buNone/>
            </a:pPr>
            <a:endParaRPr lang="de-DE" sz="2000" baseline="-25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B028196-0141-48D3-B9F3-9EAEACC91D2B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7211833" y="5247861"/>
            <a:ext cx="1478943" cy="50093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5494351" y="2790910"/>
            <a:ext cx="826936" cy="34190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73210"/>
              </p:ext>
            </p:extLst>
          </p:nvPr>
        </p:nvGraphicFramePr>
        <p:xfrm>
          <a:off x="6097588" y="1323975"/>
          <a:ext cx="1843087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9" name="Visio" r:id="rId3" imgW="2047067" imgH="4576594" progId="Visio.Drawing.11">
                  <p:embed/>
                </p:oleObj>
              </mc:Choice>
              <mc:Fallback>
                <p:oleObj name="Visio" r:id="rId3" imgW="2047067" imgH="4576594" progId="Visio.Drawing.11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1323975"/>
                        <a:ext cx="1843087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933850"/>
              </p:ext>
            </p:extLst>
          </p:nvPr>
        </p:nvGraphicFramePr>
        <p:xfrm>
          <a:off x="5311615" y="1004772"/>
          <a:ext cx="3488139" cy="555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0" name="Visio" r:id="rId5" imgW="4266210" imgH="6795851" progId="Visio.Drawing.11">
                  <p:embed/>
                </p:oleObj>
              </mc:Choice>
              <mc:Fallback>
                <p:oleObj name="Visio" r:id="rId5" imgW="4266210" imgH="679585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1615" y="1004772"/>
                        <a:ext cx="3488139" cy="5557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40729"/>
              </p:ext>
            </p:extLst>
          </p:nvPr>
        </p:nvGraphicFramePr>
        <p:xfrm>
          <a:off x="5307037" y="994801"/>
          <a:ext cx="3498219" cy="557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1" name="Visio" r:id="rId7" imgW="4266121" imgH="6795851" progId="Visio.Drawing.11">
                  <p:embed/>
                </p:oleObj>
              </mc:Choice>
              <mc:Fallback>
                <p:oleObj name="Visio" r:id="rId7" imgW="4266121" imgH="679585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7037" y="994801"/>
                        <a:ext cx="3498219" cy="557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20" y="5996939"/>
            <a:ext cx="817420" cy="6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9565 0.1916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95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(Summary)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Determine </a:t>
            </a:r>
            <a:r>
              <a:rPr lang="en-US" sz="2000" dirty="0"/>
              <a:t>the minimal cut sets that lead to the hazard.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Extract </a:t>
            </a:r>
            <a:r>
              <a:rPr lang="en-US" sz="2000" dirty="0"/>
              <a:t>a </a:t>
            </a:r>
            <a:r>
              <a:rPr lang="en-US" sz="2000" dirty="0" err="1"/>
              <a:t>subgraph</a:t>
            </a:r>
            <a:r>
              <a:rPr lang="en-US" sz="2000" dirty="0"/>
              <a:t> of the configuration's TFPG that is affected by the reconfiguration.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Analyze </a:t>
            </a:r>
            <a:r>
              <a:rPr lang="en-US" sz="2000" dirty="0"/>
              <a:t>the </a:t>
            </a:r>
            <a:r>
              <a:rPr lang="en-US" sz="2000" dirty="0" err="1"/>
              <a:t>subgraph</a:t>
            </a:r>
            <a:r>
              <a:rPr lang="en-US" sz="2000" dirty="0"/>
              <a:t> of the configuration's TFPG that is affected by the reconfiguration.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Analyze</a:t>
            </a:r>
            <a:r>
              <a:rPr lang="en-US" sz="2000" dirty="0"/>
              <a:t>, if the reconfiguration was successful in reducing the hazard.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D639C51-1B52-4342-A99E-A9FB1770575C}" type="datetime4">
              <a:rPr lang="en-US" smtClean="0"/>
              <a:t>September 5, 2011</a:t>
            </a:fld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291249" y="6440427"/>
            <a:ext cx="9907853" cy="125412"/>
            <a:chOff x="-583294" y="4230471"/>
            <a:chExt cx="9907853" cy="125412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-583294" y="4230471"/>
              <a:ext cx="5014913" cy="125412"/>
              <a:chOff x="544" y="3339"/>
              <a:chExt cx="4649" cy="114"/>
            </a:xfrm>
          </p:grpSpPr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145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15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16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8" name="Rectangle 9"/>
              <p:cNvSpPr>
                <a:spLocks noChangeArrowheads="1"/>
              </p:cNvSpPr>
              <p:nvPr/>
            </p:nvSpPr>
            <p:spPr bwMode="auto">
              <a:xfrm>
                <a:off x="17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9" name="Rectangle 10"/>
              <p:cNvSpPr>
                <a:spLocks noChangeArrowheads="1"/>
              </p:cNvSpPr>
              <p:nvPr/>
            </p:nvSpPr>
            <p:spPr bwMode="auto">
              <a:xfrm>
                <a:off x="190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0" name="Rectangle 11"/>
              <p:cNvSpPr>
                <a:spLocks noChangeArrowheads="1"/>
              </p:cNvSpPr>
              <p:nvPr/>
            </p:nvSpPr>
            <p:spPr bwMode="auto">
              <a:xfrm>
                <a:off x="201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1" name="Rectangle 12"/>
              <p:cNvSpPr>
                <a:spLocks noChangeArrowheads="1"/>
              </p:cNvSpPr>
              <p:nvPr/>
            </p:nvSpPr>
            <p:spPr bwMode="auto">
              <a:xfrm>
                <a:off x="213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2" name="Rectangle 13"/>
              <p:cNvSpPr>
                <a:spLocks noChangeArrowheads="1"/>
              </p:cNvSpPr>
              <p:nvPr/>
            </p:nvSpPr>
            <p:spPr bwMode="auto">
              <a:xfrm>
                <a:off x="224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3" name="Rectangle 14"/>
              <p:cNvSpPr>
                <a:spLocks noChangeArrowheads="1"/>
              </p:cNvSpPr>
              <p:nvPr/>
            </p:nvSpPr>
            <p:spPr bwMode="auto">
              <a:xfrm>
                <a:off x="235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47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258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269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281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292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303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315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1" name="Rectangle 22"/>
              <p:cNvSpPr>
                <a:spLocks noChangeArrowheads="1"/>
              </p:cNvSpPr>
              <p:nvPr/>
            </p:nvSpPr>
            <p:spPr bwMode="auto">
              <a:xfrm>
                <a:off x="32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2" name="Rectangle 23"/>
              <p:cNvSpPr>
                <a:spLocks noChangeArrowheads="1"/>
              </p:cNvSpPr>
              <p:nvPr/>
            </p:nvSpPr>
            <p:spPr bwMode="auto">
              <a:xfrm>
                <a:off x="33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3" name="Rectangle 24"/>
              <p:cNvSpPr>
                <a:spLocks noChangeArrowheads="1"/>
              </p:cNvSpPr>
              <p:nvPr/>
            </p:nvSpPr>
            <p:spPr bwMode="auto">
              <a:xfrm>
                <a:off x="34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4" name="Rectangle 25"/>
              <p:cNvSpPr>
                <a:spLocks noChangeArrowheads="1"/>
              </p:cNvSpPr>
              <p:nvPr/>
            </p:nvSpPr>
            <p:spPr bwMode="auto">
              <a:xfrm>
                <a:off x="360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5" name="Rectangle 26"/>
              <p:cNvSpPr>
                <a:spLocks noChangeArrowheads="1"/>
              </p:cNvSpPr>
              <p:nvPr/>
            </p:nvSpPr>
            <p:spPr bwMode="auto">
              <a:xfrm>
                <a:off x="371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6" name="Rectangle 27"/>
              <p:cNvSpPr>
                <a:spLocks noChangeArrowheads="1"/>
              </p:cNvSpPr>
              <p:nvPr/>
            </p:nvSpPr>
            <p:spPr bwMode="auto">
              <a:xfrm>
                <a:off x="383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7" name="Rectangle 28"/>
              <p:cNvSpPr>
                <a:spLocks noChangeArrowheads="1"/>
              </p:cNvSpPr>
              <p:nvPr/>
            </p:nvSpPr>
            <p:spPr bwMode="auto">
              <a:xfrm>
                <a:off x="394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8" name="Rectangle 29"/>
              <p:cNvSpPr>
                <a:spLocks noChangeArrowheads="1"/>
              </p:cNvSpPr>
              <p:nvPr/>
            </p:nvSpPr>
            <p:spPr bwMode="auto">
              <a:xfrm>
                <a:off x="405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9" name="Rectangle 30"/>
              <p:cNvSpPr>
                <a:spLocks noChangeArrowheads="1"/>
              </p:cNvSpPr>
              <p:nvPr/>
            </p:nvSpPr>
            <p:spPr bwMode="auto">
              <a:xfrm>
                <a:off x="417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0" name="Rectangle 31"/>
              <p:cNvSpPr>
                <a:spLocks noChangeArrowheads="1"/>
              </p:cNvSpPr>
              <p:nvPr/>
            </p:nvSpPr>
            <p:spPr bwMode="auto">
              <a:xfrm>
                <a:off x="428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1" name="Rectangle 32"/>
              <p:cNvSpPr>
                <a:spLocks noChangeArrowheads="1"/>
              </p:cNvSpPr>
              <p:nvPr/>
            </p:nvSpPr>
            <p:spPr bwMode="auto">
              <a:xfrm>
                <a:off x="439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2" name="Rectangle 33"/>
              <p:cNvSpPr>
                <a:spLocks noChangeArrowheads="1"/>
              </p:cNvSpPr>
              <p:nvPr/>
            </p:nvSpPr>
            <p:spPr bwMode="auto">
              <a:xfrm>
                <a:off x="451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3" name="Rectangle 34"/>
              <p:cNvSpPr>
                <a:spLocks noChangeArrowheads="1"/>
              </p:cNvSpPr>
              <p:nvPr/>
            </p:nvSpPr>
            <p:spPr bwMode="auto">
              <a:xfrm>
                <a:off x="462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4" name="Rectangle 35"/>
              <p:cNvSpPr>
                <a:spLocks noChangeArrowheads="1"/>
              </p:cNvSpPr>
              <p:nvPr/>
            </p:nvSpPr>
            <p:spPr bwMode="auto">
              <a:xfrm>
                <a:off x="473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5" name="Rectangle 36"/>
              <p:cNvSpPr>
                <a:spLocks noChangeArrowheads="1"/>
              </p:cNvSpPr>
              <p:nvPr/>
            </p:nvSpPr>
            <p:spPr bwMode="auto">
              <a:xfrm>
                <a:off x="485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6" name="Rectangle 37"/>
              <p:cNvSpPr>
                <a:spLocks noChangeArrowheads="1"/>
              </p:cNvSpPr>
              <p:nvPr/>
            </p:nvSpPr>
            <p:spPr bwMode="auto">
              <a:xfrm>
                <a:off x="496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7" name="Rectangle 38"/>
              <p:cNvSpPr>
                <a:spLocks noChangeArrowheads="1"/>
              </p:cNvSpPr>
              <p:nvPr/>
            </p:nvSpPr>
            <p:spPr bwMode="auto">
              <a:xfrm>
                <a:off x="507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8" name="Rectangle 39"/>
              <p:cNvSpPr>
                <a:spLocks noChangeArrowheads="1"/>
              </p:cNvSpPr>
              <p:nvPr/>
            </p:nvSpPr>
            <p:spPr bwMode="auto">
              <a:xfrm>
                <a:off x="54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9" name="Rectangle 40"/>
              <p:cNvSpPr>
                <a:spLocks noChangeArrowheads="1"/>
              </p:cNvSpPr>
              <p:nvPr/>
            </p:nvSpPr>
            <p:spPr bwMode="auto">
              <a:xfrm>
                <a:off x="65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0" name="Rectangle 41"/>
              <p:cNvSpPr>
                <a:spLocks noChangeArrowheads="1"/>
              </p:cNvSpPr>
              <p:nvPr/>
            </p:nvSpPr>
            <p:spPr bwMode="auto">
              <a:xfrm>
                <a:off x="77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1" name="Rectangle 42"/>
              <p:cNvSpPr>
                <a:spLocks noChangeArrowheads="1"/>
              </p:cNvSpPr>
              <p:nvPr/>
            </p:nvSpPr>
            <p:spPr bwMode="auto">
              <a:xfrm>
                <a:off x="88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2" name="Rectangle 43"/>
              <p:cNvSpPr>
                <a:spLocks noChangeArrowheads="1"/>
              </p:cNvSpPr>
              <p:nvPr/>
            </p:nvSpPr>
            <p:spPr bwMode="auto">
              <a:xfrm>
                <a:off x="99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3" name="Rectangle 44"/>
              <p:cNvSpPr>
                <a:spLocks noChangeArrowheads="1"/>
              </p:cNvSpPr>
              <p:nvPr/>
            </p:nvSpPr>
            <p:spPr bwMode="auto">
              <a:xfrm>
                <a:off x="111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4" name="Rectangle 45"/>
              <p:cNvSpPr>
                <a:spLocks noChangeArrowheads="1"/>
              </p:cNvSpPr>
              <p:nvPr/>
            </p:nvSpPr>
            <p:spPr bwMode="auto">
              <a:xfrm>
                <a:off x="122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5" name="Rectangle 46"/>
              <p:cNvSpPr>
                <a:spLocks noChangeArrowheads="1"/>
              </p:cNvSpPr>
              <p:nvPr/>
            </p:nvSpPr>
            <p:spPr bwMode="auto">
              <a:xfrm>
                <a:off x="133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6" name="Line 47"/>
              <p:cNvSpPr>
                <a:spLocks noChangeShapeType="1"/>
              </p:cNvSpPr>
              <p:nvPr/>
            </p:nvSpPr>
            <p:spPr bwMode="auto">
              <a:xfrm>
                <a:off x="589" y="3385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48"/>
              <p:cNvSpPr>
                <a:spLocks noChangeShapeType="1"/>
              </p:cNvSpPr>
              <p:nvPr/>
            </p:nvSpPr>
            <p:spPr bwMode="auto">
              <a:xfrm>
                <a:off x="657" y="3339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309646" y="4230471"/>
              <a:ext cx="5014913" cy="125412"/>
              <a:chOff x="544" y="3339"/>
              <a:chExt cx="4649" cy="114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145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5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6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17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90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01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213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224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35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47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258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269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81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92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03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15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2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33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34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360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371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383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394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405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417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428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439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451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462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473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485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496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507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54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65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77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88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99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111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122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133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>
                <a:off x="589" y="3385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Line 48"/>
              <p:cNvSpPr>
                <a:spLocks noChangeShapeType="1"/>
              </p:cNvSpPr>
              <p:nvPr/>
            </p:nvSpPr>
            <p:spPr bwMode="auto">
              <a:xfrm>
                <a:off x="657" y="3339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cxnSp>
          <p:nvCxnSpPr>
            <p:cNvPr id="10" name="Gerade Verbindung 9"/>
            <p:cNvCxnSpPr/>
            <p:nvPr/>
          </p:nvCxnSpPr>
          <p:spPr bwMode="auto">
            <a:xfrm rot="5400000">
              <a:off x="4370093" y="4169024"/>
              <a:ext cx="0" cy="12289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 rot="5400000">
              <a:off x="4309146" y="4232034"/>
              <a:ext cx="0" cy="9808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98" name="Gruppieren 97"/>
          <p:cNvGrpSpPr/>
          <p:nvPr/>
        </p:nvGrpSpPr>
        <p:grpSpPr>
          <a:xfrm>
            <a:off x="4408386" y="5251701"/>
            <a:ext cx="1892662" cy="1288835"/>
            <a:chOff x="4408386" y="5251701"/>
            <a:chExt cx="1892662" cy="1288835"/>
          </a:xfrm>
        </p:grpSpPr>
        <p:graphicFrame>
          <p:nvGraphicFramePr>
            <p:cNvPr id="99" name="Objek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2443014"/>
                </p:ext>
              </p:extLst>
            </p:nvPr>
          </p:nvGraphicFramePr>
          <p:xfrm>
            <a:off x="5813990" y="5251701"/>
            <a:ext cx="1619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72" name="Visio" r:id="rId3" imgW="161269" imgH="399645" progId="Visio.Drawing.11">
                    <p:embed/>
                  </p:oleObj>
                </mc:Choice>
                <mc:Fallback>
                  <p:oleObj name="Visio" r:id="rId3" imgW="161269" imgH="3996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3990" y="5251701"/>
                          <a:ext cx="16192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0" name="Picture 47" descr="E:\Data\b13p\Paper\2011\TemporalHazardAnalysis\THA1\Vortrag\railcab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386" y="5590607"/>
              <a:ext cx="1892662" cy="94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Gruppieren 100"/>
          <p:cNvGrpSpPr/>
          <p:nvPr/>
        </p:nvGrpSpPr>
        <p:grpSpPr>
          <a:xfrm>
            <a:off x="1216160" y="5146746"/>
            <a:ext cx="1904865" cy="1394992"/>
            <a:chOff x="1216160" y="5161986"/>
            <a:chExt cx="1904865" cy="1394992"/>
          </a:xfrm>
        </p:grpSpPr>
        <p:graphicFrame>
          <p:nvGraphicFramePr>
            <p:cNvPr id="102" name="Objek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4087148"/>
                </p:ext>
              </p:extLst>
            </p:nvPr>
          </p:nvGraphicFramePr>
          <p:xfrm>
            <a:off x="2746375" y="5161986"/>
            <a:ext cx="37465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73" name="Visio" r:id="rId6" imgW="374404" imgH="530157" progId="Visio.Drawing.11">
                    <p:embed/>
                  </p:oleObj>
                </mc:Choice>
                <mc:Fallback>
                  <p:oleObj name="Visio" r:id="rId6" imgW="374404" imgH="53015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375" y="5161986"/>
                          <a:ext cx="37465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" name="Picture 47" descr="E:\Data\b13p\Paper\2011\TemporalHazardAnalysis\THA1\Vortrag\railcab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160" y="5607049"/>
              <a:ext cx="1892662" cy="94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" name="Grafik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65" y="4173275"/>
            <a:ext cx="1253531" cy="10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93542 -0.00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7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93542 -0.0023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71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Timed</a:t>
            </a:r>
            <a:r>
              <a:rPr lang="de-DE" sz="2000" dirty="0" smtClean="0"/>
              <a:t> hazard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:</a:t>
            </a:r>
          </a:p>
          <a:p>
            <a:pPr lvl="1"/>
            <a:r>
              <a:rPr lang="de-DE" sz="2000" dirty="0" smtClean="0"/>
              <a:t>Propagation </a:t>
            </a:r>
            <a:r>
              <a:rPr lang="de-DE" sz="2000" dirty="0" err="1" smtClean="0"/>
              <a:t>of</a:t>
            </a:r>
            <a:r>
              <a:rPr lang="de-DE" sz="2000" dirty="0"/>
              <a:t> </a:t>
            </a:r>
            <a:r>
              <a:rPr lang="de-DE" sz="2000" dirty="0" smtClean="0"/>
              <a:t>failures </a:t>
            </a:r>
            <a:r>
              <a:rPr lang="de-DE" sz="2000" dirty="0" err="1" smtClean="0"/>
              <a:t>over</a:t>
            </a:r>
            <a:r>
              <a:rPr lang="de-DE" sz="2000" dirty="0" smtClean="0"/>
              <a:t> time</a:t>
            </a:r>
          </a:p>
          <a:p>
            <a:pPr lvl="1"/>
            <a:r>
              <a:rPr lang="de-DE" sz="2000" dirty="0" err="1" smtClean="0"/>
              <a:t>Including</a:t>
            </a:r>
            <a:r>
              <a:rPr lang="de-DE" sz="2000" dirty="0" smtClean="0"/>
              <a:t> failure </a:t>
            </a:r>
            <a:r>
              <a:rPr lang="de-DE" sz="2000" dirty="0" err="1" smtClean="0"/>
              <a:t>propagation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reconfiguration</a:t>
            </a:r>
            <a:endParaRPr lang="de-DE" sz="2000" dirty="0" smtClean="0"/>
          </a:p>
          <a:p>
            <a:pPr lvl="1"/>
            <a:endParaRPr lang="de-DE" sz="2000" dirty="0"/>
          </a:p>
          <a:p>
            <a:r>
              <a:rPr lang="de-DE" sz="2000" dirty="0" smtClean="0"/>
              <a:t>Future </a:t>
            </a:r>
            <a:r>
              <a:rPr lang="de-DE" sz="2000" dirty="0" err="1" smtClean="0"/>
              <a:t>work</a:t>
            </a:r>
            <a:r>
              <a:rPr lang="de-DE" sz="2000" dirty="0" smtClean="0"/>
              <a:t>:</a:t>
            </a:r>
          </a:p>
          <a:p>
            <a:pPr lvl="1"/>
            <a:r>
              <a:rPr lang="de-DE" sz="2000" dirty="0" err="1" smtClean="0"/>
              <a:t>Automatic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timed</a:t>
            </a:r>
            <a:r>
              <a:rPr lang="de-DE" sz="2000" dirty="0" smtClean="0"/>
              <a:t> failure </a:t>
            </a:r>
            <a:r>
              <a:rPr lang="de-DE" sz="2000" dirty="0" err="1" smtClean="0"/>
              <a:t>propgation</a:t>
            </a:r>
            <a:r>
              <a:rPr lang="de-DE" sz="2000" dirty="0" smtClean="0"/>
              <a:t> </a:t>
            </a:r>
            <a:r>
              <a:rPr lang="de-DE" sz="2000" dirty="0" err="1" smtClean="0"/>
              <a:t>graphs</a:t>
            </a:r>
            <a:endParaRPr lang="de-DE" sz="2000" dirty="0" smtClean="0"/>
          </a:p>
          <a:p>
            <a:pPr lvl="1"/>
            <a:r>
              <a:rPr lang="de-DE" sz="2000" dirty="0" smtClean="0"/>
              <a:t>Delay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trigger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execution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reconfiguration</a:t>
            </a:r>
            <a:endParaRPr lang="de-DE" sz="2000" dirty="0" smtClean="0"/>
          </a:p>
          <a:p>
            <a:pPr lvl="1"/>
            <a:r>
              <a:rPr lang="de-DE" sz="2000" dirty="0" smtClean="0"/>
              <a:t>Add </a:t>
            </a:r>
            <a:r>
              <a:rPr lang="de-DE" sz="2000" dirty="0" err="1" smtClean="0"/>
              <a:t>probability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distribution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over</a:t>
            </a:r>
            <a:r>
              <a:rPr lang="de-DE" sz="2000" dirty="0" smtClean="0"/>
              <a:t> time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propagation</a:t>
            </a:r>
            <a:r>
              <a:rPr lang="de-DE" sz="2000" dirty="0" smtClean="0"/>
              <a:t> time </a:t>
            </a:r>
            <a:r>
              <a:rPr lang="de-DE" sz="2000" dirty="0" err="1" smtClean="0"/>
              <a:t>intervals</a:t>
            </a:r>
            <a:endParaRPr lang="de-DE" sz="2000" dirty="0" smtClean="0"/>
          </a:p>
          <a:p>
            <a:pPr lvl="1"/>
            <a:r>
              <a:rPr lang="de-DE" sz="2000" dirty="0" smtClean="0"/>
              <a:t>Analysis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run</a:t>
            </a:r>
            <a:r>
              <a:rPr lang="de-DE" sz="2000" dirty="0" smtClean="0"/>
              <a:t>-time</a:t>
            </a:r>
          </a:p>
          <a:p>
            <a:pPr lvl="1"/>
            <a:endParaRPr lang="de-DE" sz="2000" dirty="0" smtClean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4A6288E-BCB1-46FE-876C-3F98F899B7C4}" type="datetime4">
              <a:rPr lang="en-US" smtClean="0"/>
              <a:t>September 5, 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Motivation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073" y="1083537"/>
            <a:ext cx="4447469" cy="4755716"/>
          </a:xfrm>
        </p:spPr>
        <p:txBody>
          <a:bodyPr/>
          <a:lstStyle/>
          <a:p>
            <a:r>
              <a:rPr lang="en-US" noProof="0" dirty="0" smtClean="0"/>
              <a:t>Mechatronic systems</a:t>
            </a:r>
          </a:p>
          <a:p>
            <a:pPr lvl="1"/>
            <a:r>
              <a:rPr lang="en-US" noProof="0" dirty="0" smtClean="0"/>
              <a:t>Mechanical, electrical, control, software engineering</a:t>
            </a:r>
          </a:p>
          <a:p>
            <a:pPr lvl="1"/>
            <a:r>
              <a:rPr lang="en-US" noProof="0" dirty="0" smtClean="0"/>
              <a:t>Safety-critical</a:t>
            </a:r>
          </a:p>
          <a:p>
            <a:pPr lvl="1"/>
            <a:r>
              <a:rPr lang="en-US" noProof="0" dirty="0" smtClean="0"/>
              <a:t>Guarantee correctness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5F9D5-1702-4AAE-BCE5-B74B92ABCEE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3C532A6-0116-41A3-A5AD-A885F99D5128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 bwMode="auto">
          <a:xfrm>
            <a:off x="8815388" y="6643688"/>
            <a:ext cx="328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0" i="1" kern="1200">
                <a:solidFill>
                  <a:srgbClr val="07348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2" name="Fußzeilenplatzhalter 4"/>
          <p:cNvSpPr txBox="1">
            <a:spLocks/>
          </p:cNvSpPr>
          <p:nvPr/>
        </p:nvSpPr>
        <p:spPr>
          <a:xfrm>
            <a:off x="457200" y="6707188"/>
            <a:ext cx="5699125" cy="169862"/>
          </a:xfrm>
          <a:prstGeom prst="rect">
            <a:avLst/>
          </a:prstGeom>
        </p:spPr>
        <p:txBody>
          <a:bodyPr vert="horz" wrap="square" lIns="36000" tIns="4572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13" name="Datumsplatzhalter 5"/>
          <p:cNvSpPr txBox="1">
            <a:spLocks/>
          </p:cNvSpPr>
          <p:nvPr/>
        </p:nvSpPr>
        <p:spPr bwMode="auto">
          <a:xfrm>
            <a:off x="6492875" y="6707188"/>
            <a:ext cx="21336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rgbClr val="07348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768B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5D401F-6E70-4944-9670-6554A0602606}" type="datetime4">
              <a:rPr lang="en-US" smtClean="0"/>
              <a:pPr>
                <a:defRPr/>
              </a:pPr>
              <a:t>September 5, 2011</a:t>
            </a:fld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291249" y="6440427"/>
            <a:ext cx="9907853" cy="125412"/>
            <a:chOff x="-583294" y="4230471"/>
            <a:chExt cx="9907853" cy="125412"/>
          </a:xfrm>
        </p:grpSpPr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-583294" y="4230471"/>
              <a:ext cx="5014913" cy="125412"/>
              <a:chOff x="544" y="3339"/>
              <a:chExt cx="4649" cy="114"/>
            </a:xfrm>
          </p:grpSpPr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145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5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4" name="Rectangle 8"/>
              <p:cNvSpPr>
                <a:spLocks noChangeArrowheads="1"/>
              </p:cNvSpPr>
              <p:nvPr/>
            </p:nvSpPr>
            <p:spPr bwMode="auto">
              <a:xfrm>
                <a:off x="16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5" name="Rectangle 9"/>
              <p:cNvSpPr>
                <a:spLocks noChangeArrowheads="1"/>
              </p:cNvSpPr>
              <p:nvPr/>
            </p:nvSpPr>
            <p:spPr bwMode="auto">
              <a:xfrm>
                <a:off x="17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190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201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213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224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235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247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258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3" name="Rectangle 17"/>
              <p:cNvSpPr>
                <a:spLocks noChangeArrowheads="1"/>
              </p:cNvSpPr>
              <p:nvPr/>
            </p:nvSpPr>
            <p:spPr bwMode="auto">
              <a:xfrm>
                <a:off x="269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81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92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303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315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8" name="Rectangle 22"/>
              <p:cNvSpPr>
                <a:spLocks noChangeArrowheads="1"/>
              </p:cNvSpPr>
              <p:nvPr/>
            </p:nvSpPr>
            <p:spPr bwMode="auto">
              <a:xfrm>
                <a:off x="32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9" name="Rectangle 23"/>
              <p:cNvSpPr>
                <a:spLocks noChangeArrowheads="1"/>
              </p:cNvSpPr>
              <p:nvPr/>
            </p:nvSpPr>
            <p:spPr bwMode="auto">
              <a:xfrm>
                <a:off x="33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34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1" name="Rectangle 25"/>
              <p:cNvSpPr>
                <a:spLocks noChangeArrowheads="1"/>
              </p:cNvSpPr>
              <p:nvPr/>
            </p:nvSpPr>
            <p:spPr bwMode="auto">
              <a:xfrm>
                <a:off x="360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2" name="Rectangle 26"/>
              <p:cNvSpPr>
                <a:spLocks noChangeArrowheads="1"/>
              </p:cNvSpPr>
              <p:nvPr/>
            </p:nvSpPr>
            <p:spPr bwMode="auto">
              <a:xfrm>
                <a:off x="371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3" name="Rectangle 27"/>
              <p:cNvSpPr>
                <a:spLocks noChangeArrowheads="1"/>
              </p:cNvSpPr>
              <p:nvPr/>
            </p:nvSpPr>
            <p:spPr bwMode="auto">
              <a:xfrm>
                <a:off x="383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4" name="Rectangle 28"/>
              <p:cNvSpPr>
                <a:spLocks noChangeArrowheads="1"/>
              </p:cNvSpPr>
              <p:nvPr/>
            </p:nvSpPr>
            <p:spPr bwMode="auto">
              <a:xfrm>
                <a:off x="394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5" name="Rectangle 29"/>
              <p:cNvSpPr>
                <a:spLocks noChangeArrowheads="1"/>
              </p:cNvSpPr>
              <p:nvPr/>
            </p:nvSpPr>
            <p:spPr bwMode="auto">
              <a:xfrm>
                <a:off x="405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6" name="Rectangle 30"/>
              <p:cNvSpPr>
                <a:spLocks noChangeArrowheads="1"/>
              </p:cNvSpPr>
              <p:nvPr/>
            </p:nvSpPr>
            <p:spPr bwMode="auto">
              <a:xfrm>
                <a:off x="417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428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8" name="Rectangle 32"/>
              <p:cNvSpPr>
                <a:spLocks noChangeArrowheads="1"/>
              </p:cNvSpPr>
              <p:nvPr/>
            </p:nvSpPr>
            <p:spPr bwMode="auto">
              <a:xfrm>
                <a:off x="439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451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0" name="Rectangle 34"/>
              <p:cNvSpPr>
                <a:spLocks noChangeArrowheads="1"/>
              </p:cNvSpPr>
              <p:nvPr/>
            </p:nvSpPr>
            <p:spPr bwMode="auto">
              <a:xfrm>
                <a:off x="462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1" name="Rectangle 35"/>
              <p:cNvSpPr>
                <a:spLocks noChangeArrowheads="1"/>
              </p:cNvSpPr>
              <p:nvPr/>
            </p:nvSpPr>
            <p:spPr bwMode="auto">
              <a:xfrm>
                <a:off x="473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2" name="Rectangle 36"/>
              <p:cNvSpPr>
                <a:spLocks noChangeArrowheads="1"/>
              </p:cNvSpPr>
              <p:nvPr/>
            </p:nvSpPr>
            <p:spPr bwMode="auto">
              <a:xfrm>
                <a:off x="485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496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507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54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65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77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88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99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111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01" name="Rectangle 45"/>
              <p:cNvSpPr>
                <a:spLocks noChangeArrowheads="1"/>
              </p:cNvSpPr>
              <p:nvPr/>
            </p:nvSpPr>
            <p:spPr bwMode="auto">
              <a:xfrm>
                <a:off x="122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/>
            </p:nvSpPr>
            <p:spPr bwMode="auto">
              <a:xfrm>
                <a:off x="133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03" name="Line 47"/>
              <p:cNvSpPr>
                <a:spLocks noChangeShapeType="1"/>
              </p:cNvSpPr>
              <p:nvPr/>
            </p:nvSpPr>
            <p:spPr bwMode="auto">
              <a:xfrm>
                <a:off x="589" y="3385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" name="Line 48"/>
              <p:cNvSpPr>
                <a:spLocks noChangeShapeType="1"/>
              </p:cNvSpPr>
              <p:nvPr/>
            </p:nvSpPr>
            <p:spPr bwMode="auto">
              <a:xfrm>
                <a:off x="657" y="3339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4309646" y="4230471"/>
              <a:ext cx="5014913" cy="125412"/>
              <a:chOff x="544" y="3339"/>
              <a:chExt cx="4649" cy="114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45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5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6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17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190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201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213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224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235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247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258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269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281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92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303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315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32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33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34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360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371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383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394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405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417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4" name="Rectangle 31"/>
              <p:cNvSpPr>
                <a:spLocks noChangeArrowheads="1"/>
              </p:cNvSpPr>
              <p:nvPr/>
            </p:nvSpPr>
            <p:spPr bwMode="auto">
              <a:xfrm>
                <a:off x="428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5" name="Rectangle 32"/>
              <p:cNvSpPr>
                <a:spLocks noChangeArrowheads="1"/>
              </p:cNvSpPr>
              <p:nvPr/>
            </p:nvSpPr>
            <p:spPr bwMode="auto">
              <a:xfrm>
                <a:off x="439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6" name="Rectangle 33"/>
              <p:cNvSpPr>
                <a:spLocks noChangeArrowheads="1"/>
              </p:cNvSpPr>
              <p:nvPr/>
            </p:nvSpPr>
            <p:spPr bwMode="auto">
              <a:xfrm>
                <a:off x="451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/>
            </p:nvSpPr>
            <p:spPr bwMode="auto">
              <a:xfrm>
                <a:off x="462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8" name="Rectangle 35"/>
              <p:cNvSpPr>
                <a:spLocks noChangeArrowheads="1"/>
              </p:cNvSpPr>
              <p:nvPr/>
            </p:nvSpPr>
            <p:spPr bwMode="auto">
              <a:xfrm>
                <a:off x="473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9" name="Rectangle 36"/>
              <p:cNvSpPr>
                <a:spLocks noChangeArrowheads="1"/>
              </p:cNvSpPr>
              <p:nvPr/>
            </p:nvSpPr>
            <p:spPr bwMode="auto">
              <a:xfrm>
                <a:off x="485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496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507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2" name="Rectangle 39"/>
              <p:cNvSpPr>
                <a:spLocks noChangeArrowheads="1"/>
              </p:cNvSpPr>
              <p:nvPr/>
            </p:nvSpPr>
            <p:spPr bwMode="auto">
              <a:xfrm>
                <a:off x="54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3" name="Rectangle 40"/>
              <p:cNvSpPr>
                <a:spLocks noChangeArrowheads="1"/>
              </p:cNvSpPr>
              <p:nvPr/>
            </p:nvSpPr>
            <p:spPr bwMode="auto">
              <a:xfrm>
                <a:off x="65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4" name="Rectangle 41"/>
              <p:cNvSpPr>
                <a:spLocks noChangeArrowheads="1"/>
              </p:cNvSpPr>
              <p:nvPr/>
            </p:nvSpPr>
            <p:spPr bwMode="auto">
              <a:xfrm>
                <a:off x="77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5" name="Rectangle 42"/>
              <p:cNvSpPr>
                <a:spLocks noChangeArrowheads="1"/>
              </p:cNvSpPr>
              <p:nvPr/>
            </p:nvSpPr>
            <p:spPr bwMode="auto">
              <a:xfrm>
                <a:off x="88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6" name="Rectangle 43"/>
              <p:cNvSpPr>
                <a:spLocks noChangeArrowheads="1"/>
              </p:cNvSpPr>
              <p:nvPr/>
            </p:nvSpPr>
            <p:spPr bwMode="auto">
              <a:xfrm>
                <a:off x="99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/>
            </p:nvSpPr>
            <p:spPr bwMode="auto">
              <a:xfrm>
                <a:off x="111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/>
            </p:nvSpPr>
            <p:spPr bwMode="auto">
              <a:xfrm>
                <a:off x="122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/>
            </p:nvSpPr>
            <p:spPr bwMode="auto">
              <a:xfrm>
                <a:off x="133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>
                <a:off x="589" y="3385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48"/>
              <p:cNvSpPr>
                <a:spLocks noChangeShapeType="1"/>
              </p:cNvSpPr>
              <p:nvPr/>
            </p:nvSpPr>
            <p:spPr bwMode="auto">
              <a:xfrm>
                <a:off x="657" y="3339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cxnSp>
          <p:nvCxnSpPr>
            <p:cNvPr id="17" name="Gerade Verbindung 16"/>
            <p:cNvCxnSpPr/>
            <p:nvPr/>
          </p:nvCxnSpPr>
          <p:spPr bwMode="auto">
            <a:xfrm rot="5400000">
              <a:off x="4370093" y="4169024"/>
              <a:ext cx="0" cy="12289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rot="5400000">
              <a:off x="4309146" y="4232034"/>
              <a:ext cx="0" cy="9808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8" name="Gruppieren 7"/>
          <p:cNvGrpSpPr/>
          <p:nvPr/>
        </p:nvGrpSpPr>
        <p:grpSpPr>
          <a:xfrm>
            <a:off x="4408386" y="5251701"/>
            <a:ext cx="1892662" cy="1288835"/>
            <a:chOff x="4408386" y="5251701"/>
            <a:chExt cx="1892662" cy="1288835"/>
          </a:xfrm>
        </p:grpSpPr>
        <p:graphicFrame>
          <p:nvGraphicFramePr>
            <p:cNvPr id="105" name="Objek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515172"/>
                </p:ext>
              </p:extLst>
            </p:nvPr>
          </p:nvGraphicFramePr>
          <p:xfrm>
            <a:off x="5813990" y="5251701"/>
            <a:ext cx="1619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7" name="Visio" r:id="rId4" imgW="161269" imgH="399645" progId="Visio.Drawing.11">
                    <p:embed/>
                  </p:oleObj>
                </mc:Choice>
                <mc:Fallback>
                  <p:oleObj name="Visio" r:id="rId4" imgW="161269" imgH="3996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3990" y="5251701"/>
                          <a:ext cx="16192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9" name="Picture 47" descr="E:\Data\b13p\Paper\2011\TemporalHazardAnalysis\THA1\Vortrag\railcab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386" y="5590607"/>
              <a:ext cx="1892662" cy="94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74117"/>
              </p:ext>
            </p:extLst>
          </p:nvPr>
        </p:nvGraphicFramePr>
        <p:xfrm>
          <a:off x="1390650" y="4732338"/>
          <a:ext cx="28098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8" name="Visio" r:id="rId7" imgW="299675" imgH="646619" progId="Visio.Drawing.11">
                  <p:embed/>
                </p:oleObj>
              </mc:Choice>
              <mc:Fallback>
                <p:oleObj name="Visio" r:id="rId7" imgW="299675" imgH="646619" progId="Visio.Drawing.11">
                  <p:embed/>
                  <p:pic>
                    <p:nvPicPr>
                      <p:cNvPr id="0" name="Objek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732338"/>
                        <a:ext cx="28098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1216160" y="5146746"/>
            <a:ext cx="1904865" cy="1394992"/>
            <a:chOff x="1216160" y="5161986"/>
            <a:chExt cx="1904865" cy="1394992"/>
          </a:xfrm>
        </p:grpSpPr>
        <p:graphicFrame>
          <p:nvGraphicFramePr>
            <p:cNvPr id="107" name="Objek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2662984"/>
                </p:ext>
              </p:extLst>
            </p:nvPr>
          </p:nvGraphicFramePr>
          <p:xfrm>
            <a:off x="2746375" y="5161986"/>
            <a:ext cx="37465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9" name="Visio" r:id="rId9" imgW="374404" imgH="530157" progId="Visio.Drawing.11">
                    <p:embed/>
                  </p:oleObj>
                </mc:Choice>
                <mc:Fallback>
                  <p:oleObj name="Visio" r:id="rId9" imgW="374404" imgH="53015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375" y="5161986"/>
                          <a:ext cx="37465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" name="Picture 47" descr="E:\Data\b13p\Paper\2011\TemporalHazardAnalysis\THA1\Vortrag\railcab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160" y="5607049"/>
              <a:ext cx="1892662" cy="94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0" name="Grafik 109" descr="rauch-000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4333" y="4712488"/>
            <a:ext cx="190500" cy="952500"/>
          </a:xfrm>
          <a:prstGeom prst="rect">
            <a:avLst/>
          </a:prstGeom>
        </p:spPr>
      </p:pic>
      <p:sp>
        <p:nvSpPr>
          <p:cNvPr id="114" name="Inhaltsplatzhalter 2"/>
          <p:cNvSpPr txBox="1">
            <a:spLocks/>
          </p:cNvSpPr>
          <p:nvPr/>
        </p:nvSpPr>
        <p:spPr bwMode="auto">
          <a:xfrm>
            <a:off x="4330473" y="1045437"/>
            <a:ext cx="4813527" cy="475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9pPr>
          </a:lstStyle>
          <a:p>
            <a:r>
              <a:rPr lang="en-US" sz="2000" b="0" i="0" dirty="0"/>
              <a:t>Random </a:t>
            </a:r>
            <a:r>
              <a:rPr lang="en-US" sz="2000" b="0" i="0" dirty="0" smtClean="0"/>
              <a:t>errors</a:t>
            </a:r>
          </a:p>
          <a:p>
            <a:pPr lvl="1"/>
            <a:r>
              <a:rPr lang="en-US" sz="1800" b="0" i="0" dirty="0" smtClean="0"/>
              <a:t>Due to wear of physical system parts</a:t>
            </a:r>
            <a:endParaRPr lang="en-US" sz="1800" b="0" i="0" dirty="0"/>
          </a:p>
          <a:p>
            <a:pPr lvl="1"/>
            <a:r>
              <a:rPr lang="en-US" sz="1800" b="0" i="0" dirty="0" smtClean="0"/>
              <a:t>Cause hazards: </a:t>
            </a:r>
            <a:r>
              <a:rPr lang="en-US" sz="1800" b="0" i="0" dirty="0"/>
              <a:t>Situation with a potential </a:t>
            </a:r>
            <a:r>
              <a:rPr lang="en-US" sz="1800" b="0" i="0" dirty="0" smtClean="0"/>
              <a:t>accident</a:t>
            </a:r>
          </a:p>
          <a:p>
            <a:pPr lvl="1"/>
            <a:r>
              <a:rPr lang="en-US" sz="1800" b="0" i="0" dirty="0" smtClean="0"/>
              <a:t>Hazard analysis</a:t>
            </a:r>
            <a:endParaRPr lang="en-US" sz="1800" b="0" i="0" dirty="0"/>
          </a:p>
          <a:p>
            <a:endParaRPr lang="en-US" sz="2000" b="0" i="0" dirty="0" smtClean="0"/>
          </a:p>
          <a:p>
            <a:r>
              <a:rPr lang="en-US" sz="2000" b="0" i="0" dirty="0" smtClean="0"/>
              <a:t>Use self-healing to reduce hazards</a:t>
            </a:r>
          </a:p>
          <a:p>
            <a:r>
              <a:rPr lang="en-US" sz="2000" b="0" i="0" dirty="0" smtClean="0"/>
              <a:t>Problem:</a:t>
            </a:r>
          </a:p>
          <a:p>
            <a:pPr lvl="1"/>
            <a:r>
              <a:rPr lang="en-US" sz="1800" i="0" dirty="0" smtClean="0"/>
              <a:t>Propagation of errors during self-healing needs to be analyzed</a:t>
            </a:r>
            <a:endParaRPr lang="en-US" sz="1800" i="0" dirty="0"/>
          </a:p>
        </p:txBody>
      </p:sp>
      <p:sp>
        <p:nvSpPr>
          <p:cNvPr id="115" name="Textfeld 114"/>
          <p:cNvSpPr txBox="1"/>
          <p:nvPr/>
        </p:nvSpPr>
        <p:spPr>
          <a:xfrm>
            <a:off x="1714500" y="4775200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Hazard: </a:t>
            </a: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endParaRPr lang="de-DE" dirty="0"/>
          </a:p>
        </p:txBody>
      </p:sp>
      <p:sp>
        <p:nvSpPr>
          <p:cNvPr id="116" name="Explosion 2 115"/>
          <p:cNvSpPr/>
          <p:nvPr/>
        </p:nvSpPr>
        <p:spPr bwMode="auto">
          <a:xfrm>
            <a:off x="5212080" y="5760720"/>
            <a:ext cx="701040" cy="67056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11632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8264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Application Example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457200" y="1273007"/>
            <a:ext cx="3924300" cy="434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pitchFamily="34" charset="0"/>
              <a:buChar char="▪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348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68B2"/>
                </a:solidFill>
                <a:latin typeface="+mn-lt"/>
              </a:defRPr>
            </a:lvl9pPr>
          </a:lstStyle>
          <a:p>
            <a:r>
              <a:rPr lang="en-US" b="0" i="0" dirty="0" smtClean="0"/>
              <a:t>RailCab-system</a:t>
            </a:r>
            <a:endParaRPr lang="en-US" b="0" i="0" dirty="0"/>
          </a:p>
          <a:p>
            <a:pPr lvl="1"/>
            <a:r>
              <a:rPr lang="en-US" b="0" i="0" dirty="0" smtClean="0"/>
              <a:t>Rail vehicles</a:t>
            </a:r>
          </a:p>
          <a:p>
            <a:pPr lvl="1"/>
            <a:r>
              <a:rPr lang="en-US" b="0" i="0" dirty="0" smtClean="0"/>
              <a:t>Real-world prototypes</a:t>
            </a:r>
          </a:p>
          <a:p>
            <a:pPr lvl="1"/>
            <a:r>
              <a:rPr lang="en-US" b="0" i="0" dirty="0" smtClean="0"/>
              <a:t>No driver </a:t>
            </a:r>
            <a:r>
              <a:rPr lang="en-US" b="0" i="0" smtClean="0"/>
              <a:t>– steered </a:t>
            </a:r>
            <a:r>
              <a:rPr lang="en-US" b="0" i="0" dirty="0" smtClean="0"/>
              <a:t>by software</a:t>
            </a:r>
          </a:p>
          <a:p>
            <a:pPr marL="457200" lvl="1" indent="0">
              <a:buNone/>
            </a:pPr>
            <a:endParaRPr lang="en-US" b="0" i="0" dirty="0" smtClean="0"/>
          </a:p>
          <a:p>
            <a:pPr marL="457200" lvl="1" indent="0">
              <a:buNone/>
            </a:pPr>
            <a:endParaRPr lang="en-US" b="0" i="0" dirty="0" smtClean="0"/>
          </a:p>
          <a:p>
            <a:pPr lvl="1"/>
            <a:endParaRPr lang="en-US" b="0" i="0" dirty="0" smtClean="0"/>
          </a:p>
          <a:p>
            <a:pPr lvl="1"/>
            <a:endParaRPr lang="en-US" b="0" i="0" dirty="0" smtClean="0"/>
          </a:p>
          <a:p>
            <a:pPr lvl="1"/>
            <a:endParaRPr lang="en-US" b="0" i="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15388" y="6643688"/>
            <a:ext cx="328612" cy="214312"/>
          </a:xfrm>
        </p:spPr>
        <p:txBody>
          <a:bodyPr/>
          <a:lstStyle/>
          <a:p>
            <a:pPr>
              <a:defRPr/>
            </a:pPr>
            <a:fld id="{E1F5F9D5-1702-4AAE-BCE5-B74B92ABCEE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" name="Picture 2" descr="Versuchsstrecke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446" y="3710064"/>
            <a:ext cx="3244941" cy="20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hooting_HNI_Uni_Mai2007_Nr_196_1024x566"/>
          <p:cNvPicPr>
            <a:picLocks noChangeAspect="1" noChangeArrowheads="1"/>
          </p:cNvPicPr>
          <p:nvPr/>
        </p:nvPicPr>
        <p:blipFill>
          <a:blip r:embed="rId4" cstate="print"/>
          <a:srcRect b="5814"/>
          <a:stretch>
            <a:fillRect/>
          </a:stretch>
        </p:blipFill>
        <p:spPr bwMode="auto">
          <a:xfrm>
            <a:off x="4421187" y="1099249"/>
            <a:ext cx="4394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4421187" y="3013025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0" dirty="0" smtClean="0">
                <a:solidFill>
                  <a:schemeClr val="bg1"/>
                </a:solidFill>
              </a:rPr>
              <a:t>Test </a:t>
            </a:r>
            <a:r>
              <a:rPr lang="de-DE" sz="1800" i="0" dirty="0" err="1" smtClean="0">
                <a:solidFill>
                  <a:schemeClr val="bg1"/>
                </a:solidFill>
              </a:rPr>
              <a:t>Vehicles</a:t>
            </a:r>
            <a:endParaRPr lang="de-DE" sz="1800" i="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75364" y="5361484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0" dirty="0" smtClean="0">
                <a:solidFill>
                  <a:schemeClr val="bg1"/>
                </a:solidFill>
              </a:rPr>
              <a:t>Test Track</a:t>
            </a:r>
            <a:endParaRPr lang="de-DE" sz="1800" i="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915FE47-8ED7-4B12-96A4-BA2100FD05DB}" type="datetime4">
              <a:rPr lang="en-US" smtClean="0"/>
              <a:t>September 5, 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Architecture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75D401F-6E70-4944-9670-6554A0602606}" type="datetime4">
              <a:rPr lang="en-US" smtClean="0"/>
              <a:t>September 5, 2011</a:t>
            </a:fld>
            <a:endParaRPr lang="en-US"/>
          </a:p>
        </p:txBody>
      </p:sp>
      <p:grpSp>
        <p:nvGrpSpPr>
          <p:cNvPr id="13" name="Gruppieren 12"/>
          <p:cNvGrpSpPr/>
          <p:nvPr/>
        </p:nvGrpSpPr>
        <p:grpSpPr>
          <a:xfrm>
            <a:off x="291249" y="6440427"/>
            <a:ext cx="9907853" cy="125412"/>
            <a:chOff x="-583294" y="4230471"/>
            <a:chExt cx="9907853" cy="125412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-583294" y="4230471"/>
              <a:ext cx="5014913" cy="125412"/>
              <a:chOff x="544" y="3339"/>
              <a:chExt cx="4649" cy="114"/>
            </a:xfrm>
          </p:grpSpPr>
          <p:sp>
            <p:nvSpPr>
              <p:cNvPr id="61" name="Rectangle 6"/>
              <p:cNvSpPr>
                <a:spLocks noChangeArrowheads="1"/>
              </p:cNvSpPr>
              <p:nvPr/>
            </p:nvSpPr>
            <p:spPr bwMode="auto">
              <a:xfrm>
                <a:off x="145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15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16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17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190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201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213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8" name="Rectangle 13"/>
              <p:cNvSpPr>
                <a:spLocks noChangeArrowheads="1"/>
              </p:cNvSpPr>
              <p:nvPr/>
            </p:nvSpPr>
            <p:spPr bwMode="auto">
              <a:xfrm>
                <a:off x="224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235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47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258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269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281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292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03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315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32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33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34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360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371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383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3" name="Rectangle 28"/>
              <p:cNvSpPr>
                <a:spLocks noChangeArrowheads="1"/>
              </p:cNvSpPr>
              <p:nvPr/>
            </p:nvSpPr>
            <p:spPr bwMode="auto">
              <a:xfrm>
                <a:off x="394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405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5" name="Rectangle 30"/>
              <p:cNvSpPr>
                <a:spLocks noChangeArrowheads="1"/>
              </p:cNvSpPr>
              <p:nvPr/>
            </p:nvSpPr>
            <p:spPr bwMode="auto">
              <a:xfrm>
                <a:off x="417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428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7" name="Rectangle 32"/>
              <p:cNvSpPr>
                <a:spLocks noChangeArrowheads="1"/>
              </p:cNvSpPr>
              <p:nvPr/>
            </p:nvSpPr>
            <p:spPr bwMode="auto">
              <a:xfrm>
                <a:off x="439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8" name="Rectangle 33"/>
              <p:cNvSpPr>
                <a:spLocks noChangeArrowheads="1"/>
              </p:cNvSpPr>
              <p:nvPr/>
            </p:nvSpPr>
            <p:spPr bwMode="auto">
              <a:xfrm>
                <a:off x="451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89" name="Rectangle 34"/>
              <p:cNvSpPr>
                <a:spLocks noChangeArrowheads="1"/>
              </p:cNvSpPr>
              <p:nvPr/>
            </p:nvSpPr>
            <p:spPr bwMode="auto">
              <a:xfrm>
                <a:off x="462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0" name="Rectangle 35"/>
              <p:cNvSpPr>
                <a:spLocks noChangeArrowheads="1"/>
              </p:cNvSpPr>
              <p:nvPr/>
            </p:nvSpPr>
            <p:spPr bwMode="auto">
              <a:xfrm>
                <a:off x="473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1" name="Rectangle 36"/>
              <p:cNvSpPr>
                <a:spLocks noChangeArrowheads="1"/>
              </p:cNvSpPr>
              <p:nvPr/>
            </p:nvSpPr>
            <p:spPr bwMode="auto">
              <a:xfrm>
                <a:off x="485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2" name="Rectangle 37"/>
              <p:cNvSpPr>
                <a:spLocks noChangeArrowheads="1"/>
              </p:cNvSpPr>
              <p:nvPr/>
            </p:nvSpPr>
            <p:spPr bwMode="auto">
              <a:xfrm>
                <a:off x="496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3" name="Rectangle 38"/>
              <p:cNvSpPr>
                <a:spLocks noChangeArrowheads="1"/>
              </p:cNvSpPr>
              <p:nvPr/>
            </p:nvSpPr>
            <p:spPr bwMode="auto">
              <a:xfrm>
                <a:off x="507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4" name="Rectangle 39"/>
              <p:cNvSpPr>
                <a:spLocks noChangeArrowheads="1"/>
              </p:cNvSpPr>
              <p:nvPr/>
            </p:nvSpPr>
            <p:spPr bwMode="auto">
              <a:xfrm>
                <a:off x="54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5" name="Rectangle 40"/>
              <p:cNvSpPr>
                <a:spLocks noChangeArrowheads="1"/>
              </p:cNvSpPr>
              <p:nvPr/>
            </p:nvSpPr>
            <p:spPr bwMode="auto">
              <a:xfrm>
                <a:off x="65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6" name="Rectangle 41"/>
              <p:cNvSpPr>
                <a:spLocks noChangeArrowheads="1"/>
              </p:cNvSpPr>
              <p:nvPr/>
            </p:nvSpPr>
            <p:spPr bwMode="auto">
              <a:xfrm>
                <a:off x="77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7" name="Rectangle 42"/>
              <p:cNvSpPr>
                <a:spLocks noChangeArrowheads="1"/>
              </p:cNvSpPr>
              <p:nvPr/>
            </p:nvSpPr>
            <p:spPr bwMode="auto">
              <a:xfrm>
                <a:off x="88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8" name="Rectangle 43"/>
              <p:cNvSpPr>
                <a:spLocks noChangeArrowheads="1"/>
              </p:cNvSpPr>
              <p:nvPr/>
            </p:nvSpPr>
            <p:spPr bwMode="auto">
              <a:xfrm>
                <a:off x="99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99" name="Rectangle 44"/>
              <p:cNvSpPr>
                <a:spLocks noChangeArrowheads="1"/>
              </p:cNvSpPr>
              <p:nvPr/>
            </p:nvSpPr>
            <p:spPr bwMode="auto">
              <a:xfrm>
                <a:off x="111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00" name="Rectangle 45"/>
              <p:cNvSpPr>
                <a:spLocks noChangeArrowheads="1"/>
              </p:cNvSpPr>
              <p:nvPr/>
            </p:nvSpPr>
            <p:spPr bwMode="auto">
              <a:xfrm>
                <a:off x="122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01" name="Rectangle 46"/>
              <p:cNvSpPr>
                <a:spLocks noChangeArrowheads="1"/>
              </p:cNvSpPr>
              <p:nvPr/>
            </p:nvSpPr>
            <p:spPr bwMode="auto">
              <a:xfrm>
                <a:off x="133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589" y="3385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>
                <a:off x="657" y="3339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4309646" y="4230471"/>
              <a:ext cx="5014913" cy="125412"/>
              <a:chOff x="544" y="3339"/>
              <a:chExt cx="4649" cy="114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45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5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6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17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90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01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213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224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235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247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58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269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281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92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303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315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3265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5" name="Rectangle 23"/>
              <p:cNvSpPr>
                <a:spLocks noChangeArrowheads="1"/>
              </p:cNvSpPr>
              <p:nvPr/>
            </p:nvSpPr>
            <p:spPr bwMode="auto">
              <a:xfrm>
                <a:off x="3378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auto">
              <a:xfrm>
                <a:off x="3492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360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371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383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/>
            </p:nvSpPr>
            <p:spPr bwMode="auto">
              <a:xfrm>
                <a:off x="394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405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417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428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439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451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462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473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8" name="Rectangle 36"/>
              <p:cNvSpPr>
                <a:spLocks noChangeArrowheads="1"/>
              </p:cNvSpPr>
              <p:nvPr/>
            </p:nvSpPr>
            <p:spPr bwMode="auto">
              <a:xfrm>
                <a:off x="4853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4966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5079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1" name="Rectangle 39"/>
              <p:cNvSpPr>
                <a:spLocks noChangeArrowheads="1"/>
              </p:cNvSpPr>
              <p:nvPr/>
            </p:nvSpPr>
            <p:spPr bwMode="auto">
              <a:xfrm>
                <a:off x="54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65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77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4" name="Rectangle 42"/>
              <p:cNvSpPr>
                <a:spLocks noChangeArrowheads="1"/>
              </p:cNvSpPr>
              <p:nvPr/>
            </p:nvSpPr>
            <p:spPr bwMode="auto">
              <a:xfrm>
                <a:off x="88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>
                <a:off x="99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6" name="Rectangle 44"/>
              <p:cNvSpPr>
                <a:spLocks noChangeArrowheads="1"/>
              </p:cNvSpPr>
              <p:nvPr/>
            </p:nvSpPr>
            <p:spPr bwMode="auto">
              <a:xfrm>
                <a:off x="1111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7" name="Rectangle 45"/>
              <p:cNvSpPr>
                <a:spLocks noChangeArrowheads="1"/>
              </p:cNvSpPr>
              <p:nvPr/>
            </p:nvSpPr>
            <p:spPr bwMode="auto">
              <a:xfrm>
                <a:off x="1224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1337" y="3407"/>
                <a:ext cx="68" cy="46"/>
              </a:xfrm>
              <a:prstGeom prst="rect">
                <a:avLst/>
              </a:prstGeom>
              <a:solidFill>
                <a:srgbClr val="6699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59" name="Line 47"/>
              <p:cNvSpPr>
                <a:spLocks noChangeShapeType="1"/>
              </p:cNvSpPr>
              <p:nvPr/>
            </p:nvSpPr>
            <p:spPr bwMode="auto">
              <a:xfrm>
                <a:off x="589" y="3385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48"/>
              <p:cNvSpPr>
                <a:spLocks noChangeShapeType="1"/>
              </p:cNvSpPr>
              <p:nvPr/>
            </p:nvSpPr>
            <p:spPr bwMode="auto">
              <a:xfrm>
                <a:off x="657" y="3339"/>
                <a:ext cx="4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cxnSp>
          <p:nvCxnSpPr>
            <p:cNvPr id="16" name="Gerade Verbindung 15"/>
            <p:cNvCxnSpPr/>
            <p:nvPr/>
          </p:nvCxnSpPr>
          <p:spPr bwMode="auto">
            <a:xfrm rot="5400000">
              <a:off x="4370093" y="4169024"/>
              <a:ext cx="0" cy="12289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rot="5400000">
              <a:off x="4309146" y="4232034"/>
              <a:ext cx="0" cy="9808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aphicFrame>
        <p:nvGraphicFramePr>
          <p:cNvPr id="107" name="Objek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44187"/>
              </p:ext>
            </p:extLst>
          </p:nvPr>
        </p:nvGraphicFramePr>
        <p:xfrm>
          <a:off x="6053146" y="5251701"/>
          <a:ext cx="1619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5" name="Visio" r:id="rId4" imgW="161269" imgH="399645" progId="Visio.Drawing.11">
                  <p:embed/>
                </p:oleObj>
              </mc:Choice>
              <mc:Fallback>
                <p:oleObj name="Visio" r:id="rId4" imgW="161269" imgH="3996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46" y="5251701"/>
                        <a:ext cx="1619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mit Pfeil 10"/>
          <p:cNvCxnSpPr/>
          <p:nvPr/>
        </p:nvCxnSpPr>
        <p:spPr bwMode="auto">
          <a:xfrm>
            <a:off x="3981423" y="2402840"/>
            <a:ext cx="3300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2" name="Objek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678134"/>
              </p:ext>
            </p:extLst>
          </p:nvPr>
        </p:nvGraphicFramePr>
        <p:xfrm>
          <a:off x="2746375" y="5161986"/>
          <a:ext cx="374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6" name="Visio" r:id="rId6" imgW="374404" imgH="530157" progId="Visio.Drawing.11">
                  <p:embed/>
                </p:oleObj>
              </mc:Choice>
              <mc:Fallback>
                <p:oleObj name="Visio" r:id="rId6" imgW="374404" imgH="5301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5161986"/>
                        <a:ext cx="3746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Picture 47" descr="E:\Data\b13p\Paper\2011\TemporalHazardAnalysis\THA1\Vortrag\railcab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60" y="5607049"/>
            <a:ext cx="1892662" cy="9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7" descr="E:\Data\b13p\Paper\2011\TemporalHazardAnalysis\THA1\Vortrag\railcab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2" y="5590607"/>
            <a:ext cx="1892662" cy="9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84845"/>
              </p:ext>
            </p:extLst>
          </p:nvPr>
        </p:nvGraphicFramePr>
        <p:xfrm>
          <a:off x="477838" y="1649413"/>
          <a:ext cx="3514725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7" name="Visio" r:id="rId9" imgW="3515180" imgH="2617821" progId="Visio.Drawing.11">
                  <p:embed/>
                </p:oleObj>
              </mc:Choice>
              <mc:Fallback>
                <p:oleObj name="Visio" r:id="rId9" imgW="3515180" imgH="26178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838" y="1649413"/>
                        <a:ext cx="3514725" cy="261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09501"/>
              </p:ext>
            </p:extLst>
          </p:nvPr>
        </p:nvGraphicFramePr>
        <p:xfrm>
          <a:off x="4298950" y="1657350"/>
          <a:ext cx="3263900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8" name="Visio" r:id="rId11" imgW="3263248" imgH="3389279" progId="Visio.Drawing.11">
                  <p:embed/>
                </p:oleObj>
              </mc:Choice>
              <mc:Fallback>
                <p:oleObj name="Visio" r:id="rId11" imgW="3263248" imgH="33892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98950" y="1657350"/>
                        <a:ext cx="3263900" cy="338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477838" y="1649413"/>
            <a:ext cx="7085012" cy="3397250"/>
            <a:chOff x="477838" y="1649413"/>
            <a:chExt cx="7085012" cy="3397250"/>
          </a:xfrm>
        </p:grpSpPr>
        <p:graphicFrame>
          <p:nvGraphicFramePr>
            <p:cNvPr id="14" name="Obj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83314"/>
                </p:ext>
              </p:extLst>
            </p:nvPr>
          </p:nvGraphicFramePr>
          <p:xfrm>
            <a:off x="477838" y="1649413"/>
            <a:ext cx="3514725" cy="261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74" name="Visio" r:id="rId4" imgW="3515180" imgH="2617821" progId="Visio.Drawing.11">
                    <p:embed/>
                  </p:oleObj>
                </mc:Choice>
                <mc:Fallback>
                  <p:oleObj name="Visio" r:id="rId4" imgW="3515180" imgH="2617821" progId="Visio.Drawing.11">
                    <p:embed/>
                    <p:pic>
                      <p:nvPicPr>
                        <p:cNvPr id="0" name="Objek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38" y="1649413"/>
                          <a:ext cx="3514725" cy="2617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963099"/>
                </p:ext>
              </p:extLst>
            </p:nvPr>
          </p:nvGraphicFramePr>
          <p:xfrm>
            <a:off x="4298950" y="1657350"/>
            <a:ext cx="3263900" cy="338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75" name="Visio" r:id="rId6" imgW="3263248" imgH="3389279" progId="Visio.Drawing.11">
                    <p:embed/>
                  </p:oleObj>
                </mc:Choice>
                <mc:Fallback>
                  <p:oleObj name="Visio" r:id="rId6" imgW="3263248" imgH="3389279" progId="Visio.Drawing.11">
                    <p:embed/>
                    <p:pic>
                      <p:nvPicPr>
                        <p:cNvPr id="0" name="Objek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8950" y="1657350"/>
                          <a:ext cx="3263900" cy="3389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Failure Propagation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3B8CA0D-4D8B-4520-A2FE-0DADF862891A}" type="datetime4">
              <a:rPr lang="en-US" smtClean="0"/>
              <a:t>September 5, 2011</a:t>
            </a:fld>
            <a:endParaRPr lang="en-US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984598" y="2402840"/>
            <a:ext cx="33008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Ellipse 7"/>
          <p:cNvSpPr/>
          <p:nvPr/>
        </p:nvSpPr>
        <p:spPr bwMode="auto">
          <a:xfrm>
            <a:off x="836643" y="371982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1797771" y="362029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1251946" y="328167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1756340" y="328167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1251946" y="276097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1761095" y="276097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2354461" y="22886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1973413" y="2288697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3416913" y="2288696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3" name="Ellipse 122"/>
          <p:cNvSpPr/>
          <p:nvPr/>
        </p:nvSpPr>
        <p:spPr bwMode="auto">
          <a:xfrm>
            <a:off x="3772886" y="22886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4278127" y="2288695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4661130" y="2288694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5635281" y="22886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6038820" y="2294412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6934065" y="229441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4908093" y="40793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5919388" y="4056537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4915314" y="3674585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5708613" y="3336443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5062099" y="2669063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5061218" y="301736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46" name="Gerade Verbindung mit Pfeil 145"/>
          <p:cNvCxnSpPr>
            <a:stCxn id="117" idx="0"/>
          </p:cNvCxnSpPr>
          <p:nvPr/>
        </p:nvCxnSpPr>
        <p:spPr bwMode="auto">
          <a:xfrm flipV="1">
            <a:off x="1355503" y="2564319"/>
            <a:ext cx="131504" cy="1966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1" name="Gerade Verbindung mit Pfeil 150"/>
          <p:cNvCxnSpPr>
            <a:stCxn id="118" idx="1"/>
          </p:cNvCxnSpPr>
          <p:nvPr/>
        </p:nvCxnSpPr>
        <p:spPr bwMode="auto">
          <a:xfrm flipH="1" flipV="1">
            <a:off x="1676400" y="2541588"/>
            <a:ext cx="115026" cy="2491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6" name="Gerade Verbindung mit Pfeil 155"/>
          <p:cNvCxnSpPr>
            <a:stCxn id="120" idx="6"/>
            <a:endCxn id="122" idx="2"/>
          </p:cNvCxnSpPr>
          <p:nvPr/>
        </p:nvCxnSpPr>
        <p:spPr bwMode="auto">
          <a:xfrm flipV="1">
            <a:off x="2561574" y="2390138"/>
            <a:ext cx="855339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4" name="Gruppieren 233"/>
          <p:cNvGrpSpPr/>
          <p:nvPr/>
        </p:nvGrpSpPr>
        <p:grpSpPr>
          <a:xfrm>
            <a:off x="5022385" y="2240287"/>
            <a:ext cx="381836" cy="307777"/>
            <a:chOff x="4831885" y="2418087"/>
            <a:chExt cx="381836" cy="307777"/>
          </a:xfrm>
        </p:grpSpPr>
        <p:sp>
          <p:nvSpPr>
            <p:cNvPr id="162" name="Ellipse 161"/>
            <p:cNvSpPr/>
            <p:nvPr/>
          </p:nvSpPr>
          <p:spPr bwMode="auto">
            <a:xfrm>
              <a:off x="4861152" y="2418087"/>
              <a:ext cx="294488" cy="30042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4831885" y="2418087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0" i="0" dirty="0" smtClean="0">
                  <a:solidFill>
                    <a:schemeClr val="tx2"/>
                  </a:solidFill>
                </a:rPr>
                <a:t>≥1</a:t>
              </a:r>
              <a:endParaRPr lang="de-DE" b="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9" name="Gruppieren 248"/>
          <p:cNvGrpSpPr/>
          <p:nvPr/>
        </p:nvGrpSpPr>
        <p:grpSpPr>
          <a:xfrm>
            <a:off x="5089916" y="3321231"/>
            <a:ext cx="311340" cy="307777"/>
            <a:chOff x="4899416" y="3499031"/>
            <a:chExt cx="311340" cy="307777"/>
          </a:xfrm>
        </p:grpSpPr>
        <p:sp>
          <p:nvSpPr>
            <p:cNvPr id="165" name="Ellipse 164"/>
            <p:cNvSpPr/>
            <p:nvPr/>
          </p:nvSpPr>
          <p:spPr bwMode="auto">
            <a:xfrm>
              <a:off x="4899416" y="3503798"/>
              <a:ext cx="294488" cy="30042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4905864" y="3499031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0" i="0" dirty="0" smtClean="0">
                  <a:solidFill>
                    <a:schemeClr val="tx2"/>
                  </a:solidFill>
                </a:rPr>
                <a:t>&amp;</a:t>
              </a:r>
              <a:endParaRPr lang="de-DE" b="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67" name="Ellipse 166"/>
          <p:cNvSpPr/>
          <p:nvPr/>
        </p:nvSpPr>
        <p:spPr bwMode="auto">
          <a:xfrm>
            <a:off x="5026344" y="457279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5939869" y="447134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78" name="Gerade Verbindung mit Pfeil 177"/>
          <p:cNvCxnSpPr>
            <a:stCxn id="8" idx="7"/>
            <a:endCxn id="114" idx="4"/>
          </p:cNvCxnSpPr>
          <p:nvPr/>
        </p:nvCxnSpPr>
        <p:spPr bwMode="auto">
          <a:xfrm flipV="1">
            <a:off x="1013425" y="3484562"/>
            <a:ext cx="342078" cy="2649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0" name="Gerade Verbindung mit Pfeil 179"/>
          <p:cNvCxnSpPr>
            <a:stCxn id="114" idx="0"/>
            <a:endCxn id="117" idx="4"/>
          </p:cNvCxnSpPr>
          <p:nvPr/>
        </p:nvCxnSpPr>
        <p:spPr bwMode="auto">
          <a:xfrm flipV="1">
            <a:off x="1355503" y="2963862"/>
            <a:ext cx="0" cy="3178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2" name="Gerade Verbindung mit Pfeil 181"/>
          <p:cNvCxnSpPr>
            <a:stCxn id="111" idx="0"/>
            <a:endCxn id="116" idx="4"/>
          </p:cNvCxnSpPr>
          <p:nvPr/>
        </p:nvCxnSpPr>
        <p:spPr bwMode="auto">
          <a:xfrm flipH="1" flipV="1">
            <a:off x="1859897" y="3484561"/>
            <a:ext cx="41431" cy="1357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4" name="Gerade Verbindung mit Pfeil 183"/>
          <p:cNvCxnSpPr>
            <a:stCxn id="116" idx="0"/>
            <a:endCxn id="118" idx="4"/>
          </p:cNvCxnSpPr>
          <p:nvPr/>
        </p:nvCxnSpPr>
        <p:spPr bwMode="auto">
          <a:xfrm flipV="1">
            <a:off x="1859897" y="2963861"/>
            <a:ext cx="4755" cy="3178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6" name="Gerade Verbindung mit Pfeil 185"/>
          <p:cNvCxnSpPr>
            <a:stCxn id="121" idx="6"/>
            <a:endCxn id="120" idx="2"/>
          </p:cNvCxnSpPr>
          <p:nvPr/>
        </p:nvCxnSpPr>
        <p:spPr bwMode="auto">
          <a:xfrm>
            <a:off x="2180526" y="2390139"/>
            <a:ext cx="17393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2" name="Gerade Verbindung mit Pfeil 191"/>
          <p:cNvCxnSpPr>
            <a:stCxn id="122" idx="6"/>
            <a:endCxn id="123" idx="2"/>
          </p:cNvCxnSpPr>
          <p:nvPr/>
        </p:nvCxnSpPr>
        <p:spPr bwMode="auto">
          <a:xfrm>
            <a:off x="3624026" y="2390138"/>
            <a:ext cx="148860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4" name="Gerade Verbindung mit Pfeil 193"/>
          <p:cNvCxnSpPr>
            <a:stCxn id="123" idx="6"/>
            <a:endCxn id="127" idx="2"/>
          </p:cNvCxnSpPr>
          <p:nvPr/>
        </p:nvCxnSpPr>
        <p:spPr bwMode="auto">
          <a:xfrm flipV="1">
            <a:off x="3979999" y="2390137"/>
            <a:ext cx="298128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6" name="Gerade Verbindung mit Pfeil 195"/>
          <p:cNvCxnSpPr>
            <a:stCxn id="127" idx="6"/>
            <a:endCxn id="128" idx="2"/>
          </p:cNvCxnSpPr>
          <p:nvPr/>
        </p:nvCxnSpPr>
        <p:spPr bwMode="auto">
          <a:xfrm flipV="1">
            <a:off x="4485240" y="2390136"/>
            <a:ext cx="17589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8" name="Gerade Verbindung mit Pfeil 197"/>
          <p:cNvCxnSpPr>
            <a:stCxn id="128" idx="6"/>
            <a:endCxn id="162" idx="2"/>
          </p:cNvCxnSpPr>
          <p:nvPr/>
        </p:nvCxnSpPr>
        <p:spPr bwMode="auto">
          <a:xfrm>
            <a:off x="4868243" y="2390136"/>
            <a:ext cx="183409" cy="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0" name="Gerade Verbindung mit Pfeil 199"/>
          <p:cNvCxnSpPr>
            <a:stCxn id="167" idx="0"/>
            <a:endCxn id="132" idx="4"/>
          </p:cNvCxnSpPr>
          <p:nvPr/>
        </p:nvCxnSpPr>
        <p:spPr bwMode="auto">
          <a:xfrm flipH="1" flipV="1">
            <a:off x="5011650" y="4282281"/>
            <a:ext cx="118251" cy="2905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2" name="Gerade Verbindung mit Pfeil 201"/>
          <p:cNvCxnSpPr>
            <a:stCxn id="168" idx="0"/>
            <a:endCxn id="133" idx="4"/>
          </p:cNvCxnSpPr>
          <p:nvPr/>
        </p:nvCxnSpPr>
        <p:spPr bwMode="auto">
          <a:xfrm flipH="1" flipV="1">
            <a:off x="6022945" y="4259420"/>
            <a:ext cx="20481" cy="2119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4" name="Gerade Verbindung mit Pfeil 203"/>
          <p:cNvCxnSpPr>
            <a:stCxn id="133" idx="0"/>
            <a:endCxn id="135" idx="4"/>
          </p:cNvCxnSpPr>
          <p:nvPr/>
        </p:nvCxnSpPr>
        <p:spPr bwMode="auto">
          <a:xfrm flipH="1" flipV="1">
            <a:off x="5812170" y="3539326"/>
            <a:ext cx="210775" cy="51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6" name="Gerade Verbindung mit Pfeil 205"/>
          <p:cNvCxnSpPr>
            <a:stCxn id="129" idx="6"/>
          </p:cNvCxnSpPr>
          <p:nvPr/>
        </p:nvCxnSpPr>
        <p:spPr bwMode="auto">
          <a:xfrm flipV="1">
            <a:off x="5842394" y="2390135"/>
            <a:ext cx="184120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8" name="Gerade Verbindung mit Pfeil 207"/>
          <p:cNvCxnSpPr>
            <a:stCxn id="130" idx="6"/>
            <a:endCxn id="131" idx="2"/>
          </p:cNvCxnSpPr>
          <p:nvPr/>
        </p:nvCxnSpPr>
        <p:spPr bwMode="auto">
          <a:xfrm flipV="1">
            <a:off x="6245933" y="2395853"/>
            <a:ext cx="688132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0" name="Gerade Verbindung mit Pfeil 209"/>
          <p:cNvCxnSpPr>
            <a:endCxn id="121" idx="2"/>
          </p:cNvCxnSpPr>
          <p:nvPr/>
        </p:nvCxnSpPr>
        <p:spPr bwMode="auto">
          <a:xfrm flipV="1">
            <a:off x="1619786" y="2390139"/>
            <a:ext cx="353627" cy="594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44" name="Gruppieren 143"/>
          <p:cNvGrpSpPr/>
          <p:nvPr/>
        </p:nvGrpSpPr>
        <p:grpSpPr>
          <a:xfrm>
            <a:off x="1392192" y="2299404"/>
            <a:ext cx="381836" cy="312540"/>
            <a:chOff x="3277642" y="4861560"/>
            <a:chExt cx="381836" cy="312540"/>
          </a:xfrm>
        </p:grpSpPr>
        <p:sp>
          <p:nvSpPr>
            <p:cNvPr id="142" name="Ellipse 141"/>
            <p:cNvSpPr/>
            <p:nvPr/>
          </p:nvSpPr>
          <p:spPr bwMode="auto">
            <a:xfrm>
              <a:off x="3299765" y="4861560"/>
              <a:ext cx="294488" cy="30042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feld 142"/>
            <p:cNvSpPr txBox="1"/>
            <p:nvPr/>
          </p:nvSpPr>
          <p:spPr>
            <a:xfrm>
              <a:off x="3277642" y="4866323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0" i="0" dirty="0" smtClean="0">
                  <a:solidFill>
                    <a:schemeClr val="tx2"/>
                  </a:solidFill>
                </a:rPr>
                <a:t>≥1</a:t>
              </a:r>
              <a:endParaRPr lang="de-DE" b="0" i="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27" name="Gerade Verbindung mit Pfeil 226"/>
          <p:cNvCxnSpPr>
            <a:stCxn id="136" idx="0"/>
            <a:endCxn id="162" idx="4"/>
          </p:cNvCxnSpPr>
          <p:nvPr/>
        </p:nvCxnSpPr>
        <p:spPr bwMode="auto">
          <a:xfrm flipV="1">
            <a:off x="5165656" y="2540713"/>
            <a:ext cx="33240" cy="1283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0" name="Gerade Verbindung mit Pfeil 229"/>
          <p:cNvCxnSpPr>
            <a:stCxn id="162" idx="6"/>
            <a:endCxn id="129" idx="2"/>
          </p:cNvCxnSpPr>
          <p:nvPr/>
        </p:nvCxnSpPr>
        <p:spPr bwMode="auto">
          <a:xfrm flipV="1">
            <a:off x="5346140" y="2390140"/>
            <a:ext cx="289141" cy="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5" name="Gerade Verbindung mit Pfeil 234"/>
          <p:cNvCxnSpPr>
            <a:stCxn id="132" idx="0"/>
            <a:endCxn id="134" idx="4"/>
          </p:cNvCxnSpPr>
          <p:nvPr/>
        </p:nvCxnSpPr>
        <p:spPr bwMode="auto">
          <a:xfrm flipV="1">
            <a:off x="5011650" y="3877468"/>
            <a:ext cx="7221" cy="201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9" name="Gerade Verbindung mit Pfeil 238"/>
          <p:cNvCxnSpPr>
            <a:stCxn id="134" idx="0"/>
            <a:endCxn id="165" idx="3"/>
          </p:cNvCxnSpPr>
          <p:nvPr/>
        </p:nvCxnSpPr>
        <p:spPr bwMode="auto">
          <a:xfrm flipV="1">
            <a:off x="5018871" y="3582428"/>
            <a:ext cx="114172" cy="921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3" name="Gerade Verbindung mit Pfeil 242"/>
          <p:cNvCxnSpPr>
            <a:stCxn id="135" idx="2"/>
            <a:endCxn id="165" idx="6"/>
          </p:cNvCxnSpPr>
          <p:nvPr/>
        </p:nvCxnSpPr>
        <p:spPr bwMode="auto">
          <a:xfrm flipH="1">
            <a:off x="5384404" y="3437885"/>
            <a:ext cx="324209" cy="38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6" name="Gerade Verbindung mit Pfeil 245"/>
          <p:cNvCxnSpPr>
            <a:stCxn id="165" idx="0"/>
            <a:endCxn id="137" idx="4"/>
          </p:cNvCxnSpPr>
          <p:nvPr/>
        </p:nvCxnSpPr>
        <p:spPr bwMode="auto">
          <a:xfrm flipH="1" flipV="1">
            <a:off x="5164775" y="3220244"/>
            <a:ext cx="72385" cy="105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2" name="Gerade Verbindung mit Pfeil 171"/>
          <p:cNvCxnSpPr>
            <a:stCxn id="137" idx="0"/>
            <a:endCxn id="136" idx="4"/>
          </p:cNvCxnSpPr>
          <p:nvPr/>
        </p:nvCxnSpPr>
        <p:spPr bwMode="auto">
          <a:xfrm flipV="1">
            <a:off x="5164775" y="2871946"/>
            <a:ext cx="881" cy="1454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1" name="Textfeld 230"/>
          <p:cNvSpPr txBox="1"/>
          <p:nvPr/>
        </p:nvSpPr>
        <p:spPr>
          <a:xfrm>
            <a:off x="293470" y="5255811"/>
            <a:ext cx="837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Hazard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specification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 </a:t>
            </a:r>
            <a:r>
              <a:rPr lang="de-DE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wrong</a:t>
            </a:r>
            <a:r>
              <a:rPr lang="de-DE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speed</a:t>
            </a:r>
            <a:r>
              <a:rPr lang="de-DE" sz="1800" b="0" dirty="0" smtClean="0">
                <a:solidFill>
                  <a:schemeClr val="tx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⇔</a:t>
            </a:r>
            <a:r>
              <a:rPr lang="de-DE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f_speedctrl</a:t>
            </a:r>
            <a:r>
              <a:rPr lang="de-DE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29" name="Objek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952573"/>
              </p:ext>
            </p:extLst>
          </p:nvPr>
        </p:nvGraphicFramePr>
        <p:xfrm>
          <a:off x="7131170" y="2394937"/>
          <a:ext cx="28098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6" name="Visio" r:id="rId8" imgW="280524" imgH="627434" progId="Visio.Drawing.11">
                  <p:embed/>
                </p:oleObj>
              </mc:Choice>
              <mc:Fallback>
                <p:oleObj name="Visio" r:id="rId8" imgW="280524" imgH="6274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31170" y="2394937"/>
                        <a:ext cx="280987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Textfeld 172"/>
          <p:cNvSpPr txBox="1"/>
          <p:nvPr/>
        </p:nvSpPr>
        <p:spPr>
          <a:xfrm>
            <a:off x="7416071" y="246897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dirty="0" err="1" smtClean="0">
                <a:solidFill>
                  <a:schemeClr val="tx1"/>
                </a:solidFill>
              </a:rPr>
              <a:t>wrong</a:t>
            </a:r>
            <a:r>
              <a:rPr lang="de-DE" sz="1800" b="0" i="0" dirty="0">
                <a:solidFill>
                  <a:schemeClr val="tx1"/>
                </a:solidFill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</a:rPr>
              <a:t>speed</a:t>
            </a:r>
            <a:endParaRPr lang="de-DE" sz="1800" b="0" i="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32320" y="201168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f_speedctrl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03243" y="4467225"/>
            <a:ext cx="921186" cy="369332"/>
            <a:chOff x="303243" y="4467225"/>
            <a:chExt cx="921186" cy="369332"/>
          </a:xfrm>
        </p:grpSpPr>
        <p:sp>
          <p:nvSpPr>
            <p:cNvPr id="71" name="Ellipse 70"/>
            <p:cNvSpPr/>
            <p:nvPr/>
          </p:nvSpPr>
          <p:spPr bwMode="auto">
            <a:xfrm>
              <a:off x="303243" y="4548504"/>
              <a:ext cx="207113" cy="202883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i="0" dirty="0">
                  <a:solidFill>
                    <a:schemeClr val="bg1"/>
                  </a:solidFill>
                </a:rPr>
                <a:t>e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52450" y="446722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0" i="0" dirty="0" smtClean="0">
                  <a:solidFill>
                    <a:schemeClr val="tx1"/>
                  </a:solidFill>
                </a:rPr>
                <a:t>error</a:t>
              </a:r>
              <a:endParaRPr lang="de-DE" sz="1800" b="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03243" y="4810125"/>
            <a:ext cx="1062250" cy="369332"/>
            <a:chOff x="303243" y="4810125"/>
            <a:chExt cx="1062250" cy="369332"/>
          </a:xfrm>
        </p:grpSpPr>
        <p:sp>
          <p:nvSpPr>
            <p:cNvPr id="72" name="Ellipse 71"/>
            <p:cNvSpPr/>
            <p:nvPr/>
          </p:nvSpPr>
          <p:spPr bwMode="auto">
            <a:xfrm>
              <a:off x="303243" y="4881879"/>
              <a:ext cx="207113" cy="202883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i="0" dirty="0" smtClean="0">
                  <a:solidFill>
                    <a:schemeClr val="bg1"/>
                  </a:solidFill>
                </a:rPr>
                <a:t>f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552450" y="481012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0" i="0" dirty="0" smtClean="0">
                  <a:solidFill>
                    <a:schemeClr val="tx1"/>
                  </a:solidFill>
                </a:rPr>
                <a:t>failure</a:t>
              </a:r>
              <a:endParaRPr lang="de-DE" sz="1800" b="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6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"/>
                            </p:stCondLst>
                            <p:childTnLst>
                              <p:par>
                                <p:cTn id="16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"/>
                            </p:stCondLst>
                            <p:childTnLst>
                              <p:par>
                                <p:cTn id="1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00"/>
                            </p:stCondLst>
                            <p:childTnLst>
                              <p:par>
                                <p:cTn id="17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2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00"/>
                            </p:stCondLst>
                            <p:childTnLst>
                              <p:par>
                                <p:cTn id="1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600"/>
                            </p:stCondLst>
                            <p:childTnLst>
                              <p:par>
                                <p:cTn id="1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800"/>
                            </p:stCondLst>
                            <p:childTnLst>
                              <p:par>
                                <p:cTn id="19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2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400"/>
                            </p:stCondLst>
                            <p:childTnLst>
                              <p:par>
                                <p:cTn id="210" presetID="1" presetClass="emph" presetSubtype="1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2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600"/>
                            </p:stCondLst>
                            <p:childTnLst>
                              <p:par>
                                <p:cTn id="2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800"/>
                            </p:stCondLst>
                            <p:childTnLst>
                              <p:par>
                                <p:cTn id="219" presetID="1" presetClass="emph" presetSubtype="1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1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6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5" dur="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"/>
                            </p:stCondLst>
                            <p:childTnLst>
                              <p:par>
                                <p:cTn id="2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800"/>
                            </p:stCondLst>
                            <p:childTnLst>
                              <p:par>
                                <p:cTn id="2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3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200"/>
                            </p:stCondLst>
                            <p:childTnLst>
                              <p:par>
                                <p:cTn id="2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7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600"/>
                            </p:stCondLst>
                            <p:childTnLst>
                              <p:par>
                                <p:cTn id="2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1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1" grpId="0" animBg="1"/>
      <p:bldP spid="114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3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67" grpId="0" animBg="1"/>
      <p:bldP spid="168" grpId="0" animBg="1"/>
      <p:bldP spid="17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477838" y="1649413"/>
            <a:ext cx="7085012" cy="3397250"/>
            <a:chOff x="477838" y="1649413"/>
            <a:chExt cx="7085012" cy="3397250"/>
          </a:xfrm>
        </p:grpSpPr>
        <p:graphicFrame>
          <p:nvGraphicFramePr>
            <p:cNvPr id="14" name="Obj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276676"/>
                </p:ext>
              </p:extLst>
            </p:nvPr>
          </p:nvGraphicFramePr>
          <p:xfrm>
            <a:off x="477838" y="1649413"/>
            <a:ext cx="3514725" cy="261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9" name="Visio" r:id="rId4" imgW="3515180" imgH="2617821" progId="Visio.Drawing.11">
                    <p:embed/>
                  </p:oleObj>
                </mc:Choice>
                <mc:Fallback>
                  <p:oleObj name="Visio" r:id="rId4" imgW="3515180" imgH="261782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38" y="1649413"/>
                          <a:ext cx="3514725" cy="2617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552409"/>
                </p:ext>
              </p:extLst>
            </p:nvPr>
          </p:nvGraphicFramePr>
          <p:xfrm>
            <a:off x="4298950" y="1657350"/>
            <a:ext cx="3263900" cy="338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20" name="Visio" r:id="rId6" imgW="3263248" imgH="3389279" progId="Visio.Drawing.11">
                    <p:embed/>
                  </p:oleObj>
                </mc:Choice>
                <mc:Fallback>
                  <p:oleObj name="Visio" r:id="rId6" imgW="3263248" imgH="33892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8950" y="1657350"/>
                          <a:ext cx="3263900" cy="3389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Failure Propagation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Reconfiguration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3B8CA0D-4D8B-4520-A2FE-0DADF862891A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8" name="Ellipse 7"/>
          <p:cNvSpPr/>
          <p:nvPr/>
        </p:nvSpPr>
        <p:spPr bwMode="auto">
          <a:xfrm>
            <a:off x="836643" y="371982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1797771" y="362029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1251946" y="328167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1756340" y="328167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1251946" y="276097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1761095" y="276097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2354461" y="22886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1973413" y="2288697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3416913" y="2288696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3" name="Ellipse 122"/>
          <p:cNvSpPr/>
          <p:nvPr/>
        </p:nvSpPr>
        <p:spPr bwMode="auto">
          <a:xfrm>
            <a:off x="3772886" y="22886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4278127" y="2288695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4661130" y="2288694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5635281" y="22886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6038820" y="2294412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6934065" y="229441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4908093" y="4079398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3" name="Ellipse 132"/>
          <p:cNvSpPr/>
          <p:nvPr/>
        </p:nvSpPr>
        <p:spPr bwMode="auto">
          <a:xfrm>
            <a:off x="5919388" y="4056537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4" name="Ellipse 133"/>
          <p:cNvSpPr/>
          <p:nvPr/>
        </p:nvSpPr>
        <p:spPr bwMode="auto">
          <a:xfrm>
            <a:off x="4915314" y="3674585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5708613" y="3336443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6" name="Ellipse 135"/>
          <p:cNvSpPr/>
          <p:nvPr/>
        </p:nvSpPr>
        <p:spPr bwMode="auto">
          <a:xfrm>
            <a:off x="5062099" y="2669063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5061218" y="301736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 smtClean="0">
                <a:solidFill>
                  <a:schemeClr val="bg1"/>
                </a:solidFill>
              </a:rPr>
              <a:t>f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46" name="Gerade Verbindung mit Pfeil 145"/>
          <p:cNvCxnSpPr>
            <a:stCxn id="117" idx="0"/>
          </p:cNvCxnSpPr>
          <p:nvPr/>
        </p:nvCxnSpPr>
        <p:spPr bwMode="auto">
          <a:xfrm flipV="1">
            <a:off x="1355503" y="2564319"/>
            <a:ext cx="131504" cy="1966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1" name="Gerade Verbindung mit Pfeil 150"/>
          <p:cNvCxnSpPr>
            <a:stCxn id="118" idx="1"/>
          </p:cNvCxnSpPr>
          <p:nvPr/>
        </p:nvCxnSpPr>
        <p:spPr bwMode="auto">
          <a:xfrm flipH="1" flipV="1">
            <a:off x="1676400" y="2541588"/>
            <a:ext cx="115026" cy="2491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6" name="Gerade Verbindung mit Pfeil 155"/>
          <p:cNvCxnSpPr>
            <a:stCxn id="120" idx="6"/>
            <a:endCxn id="122" idx="2"/>
          </p:cNvCxnSpPr>
          <p:nvPr/>
        </p:nvCxnSpPr>
        <p:spPr bwMode="auto">
          <a:xfrm flipV="1">
            <a:off x="2561574" y="2390138"/>
            <a:ext cx="855339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4" name="Gruppieren 233"/>
          <p:cNvGrpSpPr/>
          <p:nvPr/>
        </p:nvGrpSpPr>
        <p:grpSpPr>
          <a:xfrm>
            <a:off x="5022385" y="2240287"/>
            <a:ext cx="381836" cy="307777"/>
            <a:chOff x="4831885" y="2418087"/>
            <a:chExt cx="381836" cy="307777"/>
          </a:xfrm>
        </p:grpSpPr>
        <p:sp>
          <p:nvSpPr>
            <p:cNvPr id="162" name="Ellipse 161"/>
            <p:cNvSpPr/>
            <p:nvPr/>
          </p:nvSpPr>
          <p:spPr bwMode="auto">
            <a:xfrm>
              <a:off x="4861152" y="2418087"/>
              <a:ext cx="294488" cy="30042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4831885" y="2418087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0" i="0" dirty="0" smtClean="0">
                  <a:solidFill>
                    <a:schemeClr val="tx2"/>
                  </a:solidFill>
                </a:rPr>
                <a:t>≥1</a:t>
              </a:r>
              <a:endParaRPr lang="de-DE" b="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9" name="Gruppieren 248"/>
          <p:cNvGrpSpPr/>
          <p:nvPr/>
        </p:nvGrpSpPr>
        <p:grpSpPr>
          <a:xfrm>
            <a:off x="5089916" y="3321231"/>
            <a:ext cx="311340" cy="307777"/>
            <a:chOff x="4899416" y="3499031"/>
            <a:chExt cx="311340" cy="307777"/>
          </a:xfrm>
        </p:grpSpPr>
        <p:sp>
          <p:nvSpPr>
            <p:cNvPr id="165" name="Ellipse 164"/>
            <p:cNvSpPr/>
            <p:nvPr/>
          </p:nvSpPr>
          <p:spPr bwMode="auto">
            <a:xfrm>
              <a:off x="4899416" y="3503798"/>
              <a:ext cx="294488" cy="30042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4905864" y="3499031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0" i="0" dirty="0" smtClean="0">
                  <a:solidFill>
                    <a:schemeClr val="tx2"/>
                  </a:solidFill>
                </a:rPr>
                <a:t>&amp;</a:t>
              </a:r>
              <a:endParaRPr lang="de-DE" b="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67" name="Ellipse 166"/>
          <p:cNvSpPr/>
          <p:nvPr/>
        </p:nvSpPr>
        <p:spPr bwMode="auto">
          <a:xfrm>
            <a:off x="5026344" y="4572791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8" name="Ellipse 167"/>
          <p:cNvSpPr/>
          <p:nvPr/>
        </p:nvSpPr>
        <p:spPr bwMode="auto">
          <a:xfrm>
            <a:off x="5939869" y="4471349"/>
            <a:ext cx="207113" cy="2028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0" dirty="0">
                <a:solidFill>
                  <a:schemeClr val="bg1"/>
                </a:solidFill>
              </a:rPr>
              <a:t>e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78" name="Gerade Verbindung mit Pfeil 177"/>
          <p:cNvCxnSpPr>
            <a:stCxn id="8" idx="7"/>
            <a:endCxn id="114" idx="4"/>
          </p:cNvCxnSpPr>
          <p:nvPr/>
        </p:nvCxnSpPr>
        <p:spPr bwMode="auto">
          <a:xfrm flipV="1">
            <a:off x="1013425" y="3484562"/>
            <a:ext cx="342078" cy="2649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0" name="Gerade Verbindung mit Pfeil 179"/>
          <p:cNvCxnSpPr>
            <a:stCxn id="114" idx="0"/>
            <a:endCxn id="117" idx="4"/>
          </p:cNvCxnSpPr>
          <p:nvPr/>
        </p:nvCxnSpPr>
        <p:spPr bwMode="auto">
          <a:xfrm flipV="1">
            <a:off x="1355503" y="2963862"/>
            <a:ext cx="0" cy="3178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2" name="Gerade Verbindung mit Pfeil 181"/>
          <p:cNvCxnSpPr>
            <a:stCxn id="111" idx="0"/>
            <a:endCxn id="116" idx="4"/>
          </p:cNvCxnSpPr>
          <p:nvPr/>
        </p:nvCxnSpPr>
        <p:spPr bwMode="auto">
          <a:xfrm flipH="1" flipV="1">
            <a:off x="1859897" y="3484561"/>
            <a:ext cx="41431" cy="1357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4" name="Gerade Verbindung mit Pfeil 183"/>
          <p:cNvCxnSpPr>
            <a:stCxn id="116" idx="0"/>
            <a:endCxn id="118" idx="4"/>
          </p:cNvCxnSpPr>
          <p:nvPr/>
        </p:nvCxnSpPr>
        <p:spPr bwMode="auto">
          <a:xfrm flipV="1">
            <a:off x="1859897" y="2963861"/>
            <a:ext cx="4755" cy="3178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6" name="Gerade Verbindung mit Pfeil 185"/>
          <p:cNvCxnSpPr>
            <a:stCxn id="121" idx="6"/>
            <a:endCxn id="120" idx="2"/>
          </p:cNvCxnSpPr>
          <p:nvPr/>
        </p:nvCxnSpPr>
        <p:spPr bwMode="auto">
          <a:xfrm>
            <a:off x="2180526" y="2390139"/>
            <a:ext cx="17393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2" name="Gerade Verbindung mit Pfeil 191"/>
          <p:cNvCxnSpPr>
            <a:stCxn id="122" idx="6"/>
            <a:endCxn id="123" idx="2"/>
          </p:cNvCxnSpPr>
          <p:nvPr/>
        </p:nvCxnSpPr>
        <p:spPr bwMode="auto">
          <a:xfrm>
            <a:off x="3624026" y="2390138"/>
            <a:ext cx="148860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4" name="Gerade Verbindung mit Pfeil 193"/>
          <p:cNvCxnSpPr>
            <a:stCxn id="123" idx="6"/>
            <a:endCxn id="127" idx="2"/>
          </p:cNvCxnSpPr>
          <p:nvPr/>
        </p:nvCxnSpPr>
        <p:spPr bwMode="auto">
          <a:xfrm flipV="1">
            <a:off x="3979999" y="2390137"/>
            <a:ext cx="298128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6" name="Gerade Verbindung mit Pfeil 195"/>
          <p:cNvCxnSpPr>
            <a:stCxn id="127" idx="6"/>
            <a:endCxn id="128" idx="2"/>
          </p:cNvCxnSpPr>
          <p:nvPr/>
        </p:nvCxnSpPr>
        <p:spPr bwMode="auto">
          <a:xfrm flipV="1">
            <a:off x="4485240" y="2390136"/>
            <a:ext cx="17589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8" name="Gerade Verbindung mit Pfeil 197"/>
          <p:cNvCxnSpPr>
            <a:stCxn id="128" idx="6"/>
            <a:endCxn id="162" idx="2"/>
          </p:cNvCxnSpPr>
          <p:nvPr/>
        </p:nvCxnSpPr>
        <p:spPr bwMode="auto">
          <a:xfrm>
            <a:off x="4868243" y="2390136"/>
            <a:ext cx="183409" cy="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0" name="Gerade Verbindung mit Pfeil 199"/>
          <p:cNvCxnSpPr>
            <a:stCxn id="167" idx="0"/>
            <a:endCxn id="132" idx="4"/>
          </p:cNvCxnSpPr>
          <p:nvPr/>
        </p:nvCxnSpPr>
        <p:spPr bwMode="auto">
          <a:xfrm flipH="1" flipV="1">
            <a:off x="5011650" y="4282281"/>
            <a:ext cx="118251" cy="2905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2" name="Gerade Verbindung mit Pfeil 201"/>
          <p:cNvCxnSpPr>
            <a:stCxn id="168" idx="0"/>
            <a:endCxn id="133" idx="4"/>
          </p:cNvCxnSpPr>
          <p:nvPr/>
        </p:nvCxnSpPr>
        <p:spPr bwMode="auto">
          <a:xfrm flipH="1" flipV="1">
            <a:off x="6022945" y="4259420"/>
            <a:ext cx="20481" cy="2119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4" name="Gerade Verbindung mit Pfeil 203"/>
          <p:cNvCxnSpPr>
            <a:stCxn id="133" idx="0"/>
            <a:endCxn id="135" idx="4"/>
          </p:cNvCxnSpPr>
          <p:nvPr/>
        </p:nvCxnSpPr>
        <p:spPr bwMode="auto">
          <a:xfrm flipH="1" flipV="1">
            <a:off x="5812170" y="3539326"/>
            <a:ext cx="210775" cy="51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6" name="Gerade Verbindung mit Pfeil 205"/>
          <p:cNvCxnSpPr>
            <a:stCxn id="129" idx="6"/>
          </p:cNvCxnSpPr>
          <p:nvPr/>
        </p:nvCxnSpPr>
        <p:spPr bwMode="auto">
          <a:xfrm flipV="1">
            <a:off x="5842394" y="2390135"/>
            <a:ext cx="184120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8" name="Gerade Verbindung mit Pfeil 207"/>
          <p:cNvCxnSpPr>
            <a:stCxn id="130" idx="6"/>
            <a:endCxn id="131" idx="2"/>
          </p:cNvCxnSpPr>
          <p:nvPr/>
        </p:nvCxnSpPr>
        <p:spPr bwMode="auto">
          <a:xfrm flipV="1">
            <a:off x="6245933" y="2395853"/>
            <a:ext cx="688132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0" name="Gerade Verbindung mit Pfeil 209"/>
          <p:cNvCxnSpPr>
            <a:endCxn id="121" idx="2"/>
          </p:cNvCxnSpPr>
          <p:nvPr/>
        </p:nvCxnSpPr>
        <p:spPr bwMode="auto">
          <a:xfrm flipV="1">
            <a:off x="1619786" y="2390139"/>
            <a:ext cx="353627" cy="594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44" name="Gruppieren 143"/>
          <p:cNvGrpSpPr/>
          <p:nvPr/>
        </p:nvGrpSpPr>
        <p:grpSpPr>
          <a:xfrm>
            <a:off x="1392192" y="2299404"/>
            <a:ext cx="381836" cy="312540"/>
            <a:chOff x="3277642" y="4861560"/>
            <a:chExt cx="381836" cy="312540"/>
          </a:xfrm>
        </p:grpSpPr>
        <p:sp>
          <p:nvSpPr>
            <p:cNvPr id="142" name="Ellipse 141"/>
            <p:cNvSpPr/>
            <p:nvPr/>
          </p:nvSpPr>
          <p:spPr bwMode="auto">
            <a:xfrm>
              <a:off x="3299765" y="4861560"/>
              <a:ext cx="294488" cy="30042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feld 142"/>
            <p:cNvSpPr txBox="1"/>
            <p:nvPr/>
          </p:nvSpPr>
          <p:spPr>
            <a:xfrm>
              <a:off x="3277642" y="4866323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0" i="0" dirty="0" smtClean="0">
                  <a:solidFill>
                    <a:schemeClr val="tx2"/>
                  </a:solidFill>
                </a:rPr>
                <a:t>≥1</a:t>
              </a:r>
              <a:endParaRPr lang="de-DE" b="0" i="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27" name="Gerade Verbindung mit Pfeil 226"/>
          <p:cNvCxnSpPr>
            <a:stCxn id="136" idx="0"/>
            <a:endCxn id="162" idx="4"/>
          </p:cNvCxnSpPr>
          <p:nvPr/>
        </p:nvCxnSpPr>
        <p:spPr bwMode="auto">
          <a:xfrm flipV="1">
            <a:off x="5165656" y="2540713"/>
            <a:ext cx="33240" cy="1283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0" name="Gerade Verbindung mit Pfeil 229"/>
          <p:cNvCxnSpPr>
            <a:stCxn id="162" idx="6"/>
            <a:endCxn id="129" idx="2"/>
          </p:cNvCxnSpPr>
          <p:nvPr/>
        </p:nvCxnSpPr>
        <p:spPr bwMode="auto">
          <a:xfrm flipV="1">
            <a:off x="5346140" y="2390140"/>
            <a:ext cx="289141" cy="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5" name="Gerade Verbindung mit Pfeil 234"/>
          <p:cNvCxnSpPr>
            <a:stCxn id="132" idx="0"/>
            <a:endCxn id="134" idx="4"/>
          </p:cNvCxnSpPr>
          <p:nvPr/>
        </p:nvCxnSpPr>
        <p:spPr bwMode="auto">
          <a:xfrm flipV="1">
            <a:off x="5011650" y="3877468"/>
            <a:ext cx="7221" cy="201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9" name="Gerade Verbindung mit Pfeil 238"/>
          <p:cNvCxnSpPr>
            <a:stCxn id="134" idx="0"/>
            <a:endCxn id="165" idx="3"/>
          </p:cNvCxnSpPr>
          <p:nvPr/>
        </p:nvCxnSpPr>
        <p:spPr bwMode="auto">
          <a:xfrm flipV="1">
            <a:off x="5018871" y="3582428"/>
            <a:ext cx="114172" cy="921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3" name="Gerade Verbindung mit Pfeil 242"/>
          <p:cNvCxnSpPr>
            <a:stCxn id="135" idx="2"/>
            <a:endCxn id="165" idx="6"/>
          </p:cNvCxnSpPr>
          <p:nvPr/>
        </p:nvCxnSpPr>
        <p:spPr bwMode="auto">
          <a:xfrm flipH="1">
            <a:off x="5384404" y="3437885"/>
            <a:ext cx="324209" cy="38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6" name="Gerade Verbindung mit Pfeil 245"/>
          <p:cNvCxnSpPr>
            <a:stCxn id="165" idx="0"/>
            <a:endCxn id="137" idx="4"/>
          </p:cNvCxnSpPr>
          <p:nvPr/>
        </p:nvCxnSpPr>
        <p:spPr bwMode="auto">
          <a:xfrm flipH="1" flipV="1">
            <a:off x="5164775" y="3220244"/>
            <a:ext cx="72385" cy="105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2" name="Gerade Verbindung mit Pfeil 171"/>
          <p:cNvCxnSpPr>
            <a:stCxn id="137" idx="0"/>
            <a:endCxn id="136" idx="4"/>
          </p:cNvCxnSpPr>
          <p:nvPr/>
        </p:nvCxnSpPr>
        <p:spPr bwMode="auto">
          <a:xfrm flipV="1">
            <a:off x="5164775" y="2871946"/>
            <a:ext cx="881" cy="1454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29" name="Objek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09431"/>
              </p:ext>
            </p:extLst>
          </p:nvPr>
        </p:nvGraphicFramePr>
        <p:xfrm>
          <a:off x="7184510" y="2273017"/>
          <a:ext cx="28098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" name="Visio" r:id="rId8" imgW="280524" imgH="627434" progId="Visio.Drawing.11">
                  <p:embed/>
                </p:oleObj>
              </mc:Choice>
              <mc:Fallback>
                <p:oleObj name="Visio" r:id="rId8" imgW="280524" imgH="6274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84510" y="2273017"/>
                        <a:ext cx="280987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Textfeld 172"/>
          <p:cNvSpPr txBox="1"/>
          <p:nvPr/>
        </p:nvSpPr>
        <p:spPr>
          <a:xfrm>
            <a:off x="7469411" y="234705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dirty="0" err="1" smtClean="0">
                <a:solidFill>
                  <a:schemeClr val="tx1"/>
                </a:solidFill>
              </a:rPr>
              <a:t>wrong</a:t>
            </a:r>
            <a:r>
              <a:rPr lang="de-DE" sz="1800" b="0" i="0" dirty="0" smtClean="0">
                <a:solidFill>
                  <a:schemeClr val="tx1"/>
                </a:solidFill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</a:rPr>
              <a:t>speed</a:t>
            </a:r>
            <a:endParaRPr lang="de-DE" sz="1800" b="0" i="0" dirty="0">
              <a:solidFill>
                <a:schemeClr val="tx1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85850" y="5173855"/>
            <a:ext cx="837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Hazard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analysis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needs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to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take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into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account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800100" lvl="1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Modification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of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the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failure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propagation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introduced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by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the</a:t>
            </a:r>
            <a:r>
              <a:rPr lang="de-DE" sz="1800" b="0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1800" b="0" i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reconfiguration</a:t>
            </a:r>
            <a:endParaRPr lang="de-DE" sz="1800" b="0" i="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800100" lvl="1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800" b="0" i="0" dirty="0" smtClean="0">
                <a:solidFill>
                  <a:schemeClr val="tx1"/>
                </a:solidFill>
                <a:cs typeface="Times New Roman" pitchFamily="18" charset="0"/>
              </a:rPr>
              <a:t>Propagation </a:t>
            </a:r>
            <a:r>
              <a:rPr lang="de-DE" sz="1800" b="0" i="0" dirty="0" err="1" smtClean="0">
                <a:solidFill>
                  <a:schemeClr val="tx1"/>
                </a:solidFill>
                <a:cs typeface="Times New Roman" pitchFamily="18" charset="0"/>
              </a:rPr>
              <a:t>times</a:t>
            </a:r>
            <a:endParaRPr lang="de-DE" sz="1800" b="0" i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60" y="1744979"/>
            <a:ext cx="817420" cy="6666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14" y="1747478"/>
            <a:ext cx="804636" cy="671871"/>
          </a:xfrm>
          <a:prstGeom prst="rect">
            <a:avLst/>
          </a:prstGeom>
        </p:spPr>
      </p:pic>
      <p:sp>
        <p:nvSpPr>
          <p:cNvPr id="77" name="Textfeld 76"/>
          <p:cNvSpPr txBox="1"/>
          <p:nvPr/>
        </p:nvSpPr>
        <p:spPr>
          <a:xfrm>
            <a:off x="7621811" y="234705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dirty="0" err="1" smtClean="0">
                <a:solidFill>
                  <a:schemeClr val="tx1"/>
                </a:solidFill>
              </a:rPr>
              <a:t>no</a:t>
            </a:r>
            <a:r>
              <a:rPr lang="de-DE" sz="1800" b="0" i="0" dirty="0" smtClean="0">
                <a:solidFill>
                  <a:schemeClr val="tx1"/>
                </a:solidFill>
              </a:rPr>
              <a:t> hazard</a:t>
            </a:r>
            <a:endParaRPr lang="de-DE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1" presetClass="emph" presetSubtype="1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"/>
                            </p:stCondLst>
                            <p:childTnLst>
                              <p:par>
                                <p:cTn id="97" presetID="1" presetClass="emph" presetSubtype="1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"/>
                            </p:stCondLst>
                            <p:childTnLst>
                              <p:par>
                                <p:cTn id="10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"/>
                            </p:stCondLst>
                            <p:childTnLst>
                              <p:par>
                                <p:cTn id="1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"/>
                            </p:stCondLst>
                            <p:childTnLst>
                              <p:par>
                                <p:cTn id="1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"/>
                            </p:stCondLst>
                            <p:childTnLst>
                              <p:par>
                                <p:cTn id="1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7" grpId="0" animBg="1"/>
      <p:bldP spid="173" grpId="0"/>
      <p:bldP spid="71" grpId="0"/>
      <p:bldP spid="77" grpId="0"/>
      <p:bldP spid="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Failure Propagation Time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4186362" cy="5056187"/>
          </a:xfrm>
        </p:spPr>
        <p:txBody>
          <a:bodyPr/>
          <a:lstStyle/>
          <a:p>
            <a:r>
              <a:rPr lang="de-DE" sz="2000" dirty="0" err="1" smtClean="0"/>
              <a:t>Enhance</a:t>
            </a:r>
            <a:r>
              <a:rPr lang="de-DE" sz="2000" dirty="0" smtClean="0"/>
              <a:t> failure </a:t>
            </a:r>
            <a:r>
              <a:rPr lang="de-DE" sz="2000" dirty="0" err="1" smtClean="0"/>
              <a:t>propagation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time </a:t>
            </a:r>
            <a:r>
              <a:rPr lang="de-DE" sz="2000" dirty="0" err="1" smtClean="0"/>
              <a:t>intervals</a:t>
            </a:r>
            <a:endParaRPr lang="de-DE" sz="2000" dirty="0" smtClean="0"/>
          </a:p>
          <a:p>
            <a:r>
              <a:rPr lang="de-DE" sz="2000" b="1" dirty="0" err="1" smtClean="0"/>
              <a:t>Timed</a:t>
            </a:r>
            <a:r>
              <a:rPr lang="de-DE" sz="2000" b="1" dirty="0" smtClean="0"/>
              <a:t> Failure Propagation Graph</a:t>
            </a:r>
          </a:p>
          <a:p>
            <a:endParaRPr lang="de-DE" sz="2000" dirty="0" smtClean="0"/>
          </a:p>
          <a:p>
            <a:r>
              <a:rPr lang="de-DE" sz="2000" dirty="0" smtClean="0"/>
              <a:t>Goal:</a:t>
            </a:r>
          </a:p>
          <a:p>
            <a:pPr lvl="1"/>
            <a:r>
              <a:rPr lang="de-DE" sz="1800" dirty="0" err="1" smtClean="0"/>
              <a:t>Which</a:t>
            </a:r>
            <a:r>
              <a:rPr lang="de-DE" sz="1800" dirty="0" smtClean="0"/>
              <a:t> error </a:t>
            </a:r>
            <a:r>
              <a:rPr lang="de-DE" sz="1800" dirty="0" err="1" smtClean="0"/>
              <a:t>or</a:t>
            </a:r>
            <a:r>
              <a:rPr lang="de-DE" sz="1800" dirty="0" smtClean="0"/>
              <a:t> failure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active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point</a:t>
            </a:r>
            <a:r>
              <a:rPr lang="de-DE" sz="1800" dirty="0" smtClean="0"/>
              <a:t> in time?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err="1" smtClean="0"/>
              <a:t>Define</a:t>
            </a:r>
            <a:r>
              <a:rPr lang="de-DE" sz="2000" dirty="0" smtClean="0"/>
              <a:t> formal </a:t>
            </a:r>
            <a:r>
              <a:rPr lang="de-DE" sz="2000" dirty="0" err="1" smtClean="0"/>
              <a:t>semantics</a:t>
            </a:r>
            <a:endParaRPr lang="de-DE" sz="2000" dirty="0" smtClean="0"/>
          </a:p>
          <a:p>
            <a:pPr lvl="1"/>
            <a:r>
              <a:rPr lang="de-DE" sz="1800" dirty="0" smtClean="0"/>
              <a:t>Time Petri Net</a:t>
            </a:r>
            <a:r>
              <a:rPr lang="de-DE" sz="1800" baseline="30000" dirty="0" smtClean="0"/>
              <a:t>[CR05]</a:t>
            </a:r>
          </a:p>
          <a:p>
            <a:pPr lvl="2"/>
            <a:r>
              <a:rPr lang="de-DE" sz="1600" dirty="0" err="1" smtClean="0"/>
              <a:t>Marked</a:t>
            </a:r>
            <a:r>
              <a:rPr lang="de-DE" sz="1600" dirty="0" smtClean="0"/>
              <a:t> Petri Net</a:t>
            </a:r>
          </a:p>
          <a:p>
            <a:pPr lvl="2"/>
            <a:r>
              <a:rPr lang="de-DE" sz="1600" dirty="0" err="1" smtClean="0"/>
              <a:t>Transitions</a:t>
            </a:r>
            <a:r>
              <a:rPr lang="de-DE" sz="1600" dirty="0" smtClean="0"/>
              <a:t> </a:t>
            </a:r>
            <a:r>
              <a:rPr lang="de-DE" sz="1600" dirty="0" err="1" smtClean="0"/>
              <a:t>extended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firing</a:t>
            </a:r>
            <a:r>
              <a:rPr lang="de-DE" sz="1600" dirty="0" smtClean="0"/>
              <a:t> </a:t>
            </a:r>
            <a:r>
              <a:rPr lang="de-DE" sz="1600" dirty="0" err="1" smtClean="0"/>
              <a:t>times</a:t>
            </a:r>
            <a:endParaRPr lang="de-DE" sz="1600" dirty="0" smtClean="0"/>
          </a:p>
          <a:p>
            <a:pPr lvl="1"/>
            <a:r>
              <a:rPr lang="de-DE" sz="1800" dirty="0" err="1" smtClean="0"/>
              <a:t>Reachability</a:t>
            </a:r>
            <a:r>
              <a:rPr lang="de-DE" sz="1800" dirty="0" smtClean="0"/>
              <a:t> </a:t>
            </a:r>
            <a:r>
              <a:rPr lang="de-DE" sz="1800" dirty="0" err="1" smtClean="0"/>
              <a:t>analysis</a:t>
            </a:r>
            <a:endParaRPr lang="de-DE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921FC66-9A81-49FC-A755-F672A4378F58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161349" y="6494477"/>
            <a:ext cx="8404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i="0" dirty="0" smtClean="0">
                <a:solidFill>
                  <a:schemeClr val="tx1"/>
                </a:solidFill>
              </a:rPr>
              <a:t>[CR05] F. </a:t>
            </a:r>
            <a:r>
              <a:rPr lang="de-DE" sz="1100" b="0" i="0" dirty="0" err="1" smtClean="0">
                <a:solidFill>
                  <a:schemeClr val="tx1"/>
                </a:solidFill>
              </a:rPr>
              <a:t>Cassez</a:t>
            </a:r>
            <a:r>
              <a:rPr lang="de-DE" sz="1100" b="0" i="0" dirty="0" smtClean="0">
                <a:solidFill>
                  <a:schemeClr val="tx1"/>
                </a:solidFill>
              </a:rPr>
              <a:t> </a:t>
            </a:r>
            <a:r>
              <a:rPr lang="de-DE" sz="1100" b="0" i="0" dirty="0" err="1" smtClean="0">
                <a:solidFill>
                  <a:schemeClr val="tx1"/>
                </a:solidFill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</a:rPr>
              <a:t> O.-H. Roux: „</a:t>
            </a:r>
            <a:r>
              <a:rPr lang="de-DE" sz="1100" b="0" i="0" dirty="0" err="1" smtClean="0">
                <a:solidFill>
                  <a:schemeClr val="tx1"/>
                </a:solidFill>
              </a:rPr>
              <a:t>Structural</a:t>
            </a:r>
            <a:r>
              <a:rPr lang="de-DE" sz="1100" b="0" i="0" dirty="0" smtClean="0">
                <a:solidFill>
                  <a:schemeClr val="tx1"/>
                </a:solidFill>
              </a:rPr>
              <a:t> </a:t>
            </a:r>
            <a:r>
              <a:rPr lang="de-DE" sz="1100" b="0" i="0" dirty="0" err="1" smtClean="0">
                <a:solidFill>
                  <a:schemeClr val="tx1"/>
                </a:solidFill>
              </a:rPr>
              <a:t>translation</a:t>
            </a:r>
            <a:r>
              <a:rPr lang="de-DE" sz="1100" b="0" i="0" dirty="0" smtClean="0">
                <a:solidFill>
                  <a:schemeClr val="tx1"/>
                </a:solidFill>
              </a:rPr>
              <a:t> </a:t>
            </a:r>
            <a:r>
              <a:rPr lang="de-DE" sz="1100" b="0" i="0" dirty="0" err="1" smtClean="0">
                <a:solidFill>
                  <a:schemeClr val="tx1"/>
                </a:solidFill>
              </a:rPr>
              <a:t>from</a:t>
            </a:r>
            <a:r>
              <a:rPr lang="de-DE" sz="1100" b="0" i="0" dirty="0" smtClean="0">
                <a:solidFill>
                  <a:schemeClr val="tx1"/>
                </a:solidFill>
              </a:rPr>
              <a:t> time </a:t>
            </a:r>
            <a:r>
              <a:rPr lang="de-DE" sz="1100" b="0" i="0" dirty="0" err="1" smtClean="0">
                <a:solidFill>
                  <a:schemeClr val="tx1"/>
                </a:solidFill>
              </a:rPr>
              <a:t>petri</a:t>
            </a:r>
            <a:r>
              <a:rPr lang="de-DE" sz="1100" b="0" i="0" dirty="0" smtClean="0">
                <a:solidFill>
                  <a:schemeClr val="tx1"/>
                </a:solidFill>
              </a:rPr>
              <a:t> </a:t>
            </a:r>
            <a:r>
              <a:rPr lang="de-DE" sz="1100" b="0" i="0" dirty="0" err="1" smtClean="0">
                <a:solidFill>
                  <a:schemeClr val="tx1"/>
                </a:solidFill>
              </a:rPr>
              <a:t>nets</a:t>
            </a:r>
            <a:r>
              <a:rPr lang="de-DE" sz="1100" b="0" i="0" dirty="0" smtClean="0">
                <a:solidFill>
                  <a:schemeClr val="tx1"/>
                </a:solidFill>
              </a:rPr>
              <a:t> </a:t>
            </a:r>
            <a:r>
              <a:rPr lang="de-DE" sz="1100" b="0" i="0" dirty="0" err="1" smtClean="0">
                <a:solidFill>
                  <a:schemeClr val="tx1"/>
                </a:solidFill>
              </a:rPr>
              <a:t>to</a:t>
            </a:r>
            <a:r>
              <a:rPr lang="de-DE" sz="1100" b="0" i="0" dirty="0" smtClean="0">
                <a:solidFill>
                  <a:schemeClr val="tx1"/>
                </a:solidFill>
              </a:rPr>
              <a:t> </a:t>
            </a:r>
            <a:r>
              <a:rPr lang="de-DE" sz="1100" b="0" i="0" dirty="0" err="1" smtClean="0">
                <a:solidFill>
                  <a:schemeClr val="tx1"/>
                </a:solidFill>
              </a:rPr>
              <a:t>timed</a:t>
            </a:r>
            <a:r>
              <a:rPr lang="de-DE" sz="1100" b="0" i="0" dirty="0" smtClean="0">
                <a:solidFill>
                  <a:schemeClr val="tx1"/>
                </a:solidFill>
              </a:rPr>
              <a:t> </a:t>
            </a:r>
            <a:r>
              <a:rPr lang="de-DE" sz="1100" b="0" i="0" dirty="0" err="1" smtClean="0">
                <a:solidFill>
                  <a:schemeClr val="tx1"/>
                </a:solidFill>
              </a:rPr>
              <a:t>automata</a:t>
            </a:r>
            <a:r>
              <a:rPr lang="de-DE" sz="1100" b="0" i="0" dirty="0" smtClean="0">
                <a:solidFill>
                  <a:schemeClr val="tx1"/>
                </a:solidFill>
              </a:rPr>
              <a:t>“ ENTCS 2005.</a:t>
            </a:r>
            <a:endParaRPr lang="de-DE" sz="1100" b="0" i="0" dirty="0">
              <a:solidFill>
                <a:schemeClr val="tx1"/>
              </a:solidFill>
            </a:endParaRPr>
          </a:p>
        </p:txBody>
      </p:sp>
      <p:graphicFrame>
        <p:nvGraphicFramePr>
          <p:cNvPr id="57" name="Objek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491148"/>
              </p:ext>
            </p:extLst>
          </p:nvPr>
        </p:nvGraphicFramePr>
        <p:xfrm>
          <a:off x="4738689" y="944880"/>
          <a:ext cx="3819243" cy="562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" name="Visio" r:id="rId4" imgW="4542556" imgH="6683172" progId="Visio.Drawing.11">
                  <p:embed/>
                </p:oleObj>
              </mc:Choice>
              <mc:Fallback>
                <p:oleObj name="Visio" r:id="rId4" imgW="4542556" imgH="66831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8689" y="944880"/>
                        <a:ext cx="3819243" cy="5620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175871"/>
              </p:ext>
            </p:extLst>
          </p:nvPr>
        </p:nvGraphicFramePr>
        <p:xfrm>
          <a:off x="4934586" y="948373"/>
          <a:ext cx="3270251" cy="561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" name="Visio" r:id="rId6" imgW="3893156" imgH="6683172" progId="Visio.Drawing.11">
                  <p:embed/>
                </p:oleObj>
              </mc:Choice>
              <mc:Fallback>
                <p:oleObj name="Visio" r:id="rId6" imgW="3893156" imgH="66831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4586" y="948373"/>
                        <a:ext cx="3270251" cy="561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2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279392"/>
              </p:ext>
            </p:extLst>
          </p:nvPr>
        </p:nvGraphicFramePr>
        <p:xfrm>
          <a:off x="882650" y="1902533"/>
          <a:ext cx="2393950" cy="381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Visio" r:id="rId3" imgW="1916464" imgH="3052864" progId="Visio.Drawing.11">
                  <p:embed/>
                </p:oleObj>
              </mc:Choice>
              <mc:Fallback>
                <p:oleObj name="Visio" r:id="rId3" imgW="1916464" imgH="305286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1902533"/>
                        <a:ext cx="2393950" cy="381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Mapping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Timed</a:t>
            </a:r>
            <a:r>
              <a:rPr lang="de-DE" dirty="0" smtClean="0"/>
              <a:t> Failure Propagation Graph </a:t>
            </a:r>
            <a:r>
              <a:rPr lang="de-DE" dirty="0" err="1" smtClean="0"/>
              <a:t>to</a:t>
            </a:r>
            <a:r>
              <a:rPr lang="de-DE" dirty="0" smtClean="0"/>
              <a:t> Time Petri 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EB241F5-FBE3-4B57-90BC-220A0D4C40CE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335280" y="1082040"/>
            <a:ext cx="360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dirty="0" err="1" smtClean="0">
                <a:solidFill>
                  <a:schemeClr val="tx1"/>
                </a:solidFill>
              </a:rPr>
              <a:t>Timed</a:t>
            </a:r>
            <a:r>
              <a:rPr lang="de-DE" sz="1800" b="0" i="0" dirty="0" smtClean="0">
                <a:solidFill>
                  <a:schemeClr val="tx1"/>
                </a:solidFill>
              </a:rPr>
              <a:t> Failure Propagation Graph</a:t>
            </a:r>
            <a:endParaRPr lang="de-DE" sz="1800" b="0" i="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57520" y="1066800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dirty="0" smtClean="0">
                <a:solidFill>
                  <a:schemeClr val="tx1"/>
                </a:solidFill>
              </a:rPr>
              <a:t>Time Petri Net</a:t>
            </a:r>
            <a:endParaRPr lang="de-DE" sz="1800" b="0" i="0" dirty="0">
              <a:solidFill>
                <a:schemeClr val="tx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857250" y="2051050"/>
            <a:ext cx="2247899" cy="3692524"/>
            <a:chOff x="298450" y="1555750"/>
            <a:chExt cx="2247899" cy="3692524"/>
          </a:xfrm>
        </p:grpSpPr>
        <p:sp>
          <p:nvSpPr>
            <p:cNvPr id="16" name="Abgerundetes Rechteck 15"/>
            <p:cNvSpPr/>
            <p:nvPr/>
          </p:nvSpPr>
          <p:spPr bwMode="auto">
            <a:xfrm>
              <a:off x="1206500" y="1555750"/>
              <a:ext cx="425450" cy="37465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Abgerundetes Rechteck 50"/>
            <p:cNvSpPr/>
            <p:nvPr/>
          </p:nvSpPr>
          <p:spPr bwMode="auto">
            <a:xfrm>
              <a:off x="298450" y="3038475"/>
              <a:ext cx="581025" cy="4064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Abgerundetes Rechteck 51"/>
            <p:cNvSpPr/>
            <p:nvPr/>
          </p:nvSpPr>
          <p:spPr bwMode="auto">
            <a:xfrm>
              <a:off x="1143000" y="2273300"/>
              <a:ext cx="552450" cy="4064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Abgerundetes Rechteck 52"/>
            <p:cNvSpPr/>
            <p:nvPr/>
          </p:nvSpPr>
          <p:spPr bwMode="auto">
            <a:xfrm>
              <a:off x="1492250" y="2990850"/>
              <a:ext cx="622300" cy="4064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Abgerundetes Rechteck 54"/>
            <p:cNvSpPr/>
            <p:nvPr/>
          </p:nvSpPr>
          <p:spPr bwMode="auto">
            <a:xfrm>
              <a:off x="377825" y="3692525"/>
              <a:ext cx="495300" cy="4318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Abgerundetes Rechteck 55"/>
            <p:cNvSpPr/>
            <p:nvPr/>
          </p:nvSpPr>
          <p:spPr bwMode="auto">
            <a:xfrm>
              <a:off x="1774825" y="3778250"/>
              <a:ext cx="571500" cy="4318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bgerundetes Rechteck 56"/>
            <p:cNvSpPr/>
            <p:nvPr/>
          </p:nvSpPr>
          <p:spPr bwMode="auto">
            <a:xfrm>
              <a:off x="346075" y="4502149"/>
              <a:ext cx="736600" cy="746125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Abgerundetes Rechteck 58"/>
            <p:cNvSpPr/>
            <p:nvPr/>
          </p:nvSpPr>
          <p:spPr bwMode="auto">
            <a:xfrm>
              <a:off x="1793874" y="4495800"/>
              <a:ext cx="752475" cy="7239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157053" y="2238375"/>
            <a:ext cx="1753966" cy="2809875"/>
            <a:chOff x="598253" y="1743075"/>
            <a:chExt cx="1753966" cy="2809875"/>
          </a:xfrm>
        </p:grpSpPr>
        <p:sp>
          <p:nvSpPr>
            <p:cNvPr id="60" name="Abgerundetes Rechteck 59"/>
            <p:cNvSpPr/>
            <p:nvPr/>
          </p:nvSpPr>
          <p:spPr bwMode="auto">
            <a:xfrm>
              <a:off x="1276847" y="1743075"/>
              <a:ext cx="262393" cy="562362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Abgerundetes Rechteck 61"/>
            <p:cNvSpPr/>
            <p:nvPr/>
          </p:nvSpPr>
          <p:spPr bwMode="auto">
            <a:xfrm rot="2953195">
              <a:off x="893032" y="2530161"/>
              <a:ext cx="262393" cy="773263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Abgerundetes Rechteck 62"/>
            <p:cNvSpPr/>
            <p:nvPr/>
          </p:nvSpPr>
          <p:spPr bwMode="auto">
            <a:xfrm>
              <a:off x="598253" y="3335822"/>
              <a:ext cx="262393" cy="521804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Abgerundetes Rechteck 63"/>
            <p:cNvSpPr/>
            <p:nvPr/>
          </p:nvSpPr>
          <p:spPr bwMode="auto">
            <a:xfrm>
              <a:off x="601483" y="4058314"/>
              <a:ext cx="262393" cy="49463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Abgerundetes Rechteck 64"/>
            <p:cNvSpPr/>
            <p:nvPr/>
          </p:nvSpPr>
          <p:spPr bwMode="auto">
            <a:xfrm>
              <a:off x="2063115" y="4136088"/>
              <a:ext cx="262393" cy="4064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Abgerundetes Rechteck 66"/>
            <p:cNvSpPr/>
            <p:nvPr/>
          </p:nvSpPr>
          <p:spPr bwMode="auto">
            <a:xfrm rot="18411556">
              <a:off x="1722145" y="2528915"/>
              <a:ext cx="262393" cy="823673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bgerundetes Rechteck 67"/>
            <p:cNvSpPr/>
            <p:nvPr/>
          </p:nvSpPr>
          <p:spPr bwMode="auto">
            <a:xfrm>
              <a:off x="2022474" y="3324225"/>
              <a:ext cx="329745" cy="638175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Abgerundetes Rechteck 68"/>
          <p:cNvSpPr/>
          <p:nvPr/>
        </p:nvSpPr>
        <p:spPr bwMode="auto">
          <a:xfrm>
            <a:off x="1625600" y="2387599"/>
            <a:ext cx="642938" cy="1179513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858837" y="2514600"/>
            <a:ext cx="2408238" cy="2538410"/>
            <a:chOff x="300037" y="2019300"/>
            <a:chExt cx="2408238" cy="2538410"/>
          </a:xfrm>
        </p:grpSpPr>
        <p:sp>
          <p:nvSpPr>
            <p:cNvPr id="71" name="Abgerundetes Rechteck 70"/>
            <p:cNvSpPr/>
            <p:nvPr/>
          </p:nvSpPr>
          <p:spPr bwMode="auto">
            <a:xfrm>
              <a:off x="1490662" y="2019300"/>
              <a:ext cx="436563" cy="219072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Abgerundetes Rechteck 71"/>
            <p:cNvSpPr/>
            <p:nvPr/>
          </p:nvSpPr>
          <p:spPr bwMode="auto">
            <a:xfrm>
              <a:off x="300037" y="2638422"/>
              <a:ext cx="722313" cy="219077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Abgerundetes Rechteck 72"/>
            <p:cNvSpPr/>
            <p:nvPr/>
          </p:nvSpPr>
          <p:spPr bwMode="auto">
            <a:xfrm>
              <a:off x="1943098" y="2719385"/>
              <a:ext cx="698501" cy="195265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bgerundetes Rechteck 73"/>
            <p:cNvSpPr/>
            <p:nvPr/>
          </p:nvSpPr>
          <p:spPr bwMode="auto">
            <a:xfrm>
              <a:off x="790575" y="3576636"/>
              <a:ext cx="488950" cy="176214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Abgerundetes Rechteck 75"/>
            <p:cNvSpPr/>
            <p:nvPr/>
          </p:nvSpPr>
          <p:spPr bwMode="auto">
            <a:xfrm>
              <a:off x="2219325" y="3586161"/>
              <a:ext cx="469900" cy="20478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Abgerundetes Rechteck 76"/>
            <p:cNvSpPr/>
            <p:nvPr/>
          </p:nvSpPr>
          <p:spPr bwMode="auto">
            <a:xfrm>
              <a:off x="819150" y="4300535"/>
              <a:ext cx="469900" cy="24288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bgerundetes Rechteck 77"/>
            <p:cNvSpPr/>
            <p:nvPr/>
          </p:nvSpPr>
          <p:spPr bwMode="auto">
            <a:xfrm>
              <a:off x="2281238" y="4338636"/>
              <a:ext cx="427037" cy="219074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1" u="none" strike="noStrike" cap="none" normalizeH="0" baseline="0" smtClean="0">
                <a:ln>
                  <a:noFill/>
                </a:ln>
                <a:solidFill>
                  <a:srgbClr val="0768B2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76558"/>
              </p:ext>
            </p:extLst>
          </p:nvPr>
        </p:nvGraphicFramePr>
        <p:xfrm>
          <a:off x="5540375" y="1962150"/>
          <a:ext cx="1884363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Visio" r:id="rId5" imgW="1884718" imgH="3885119" progId="Visio.Drawing.11">
                  <p:embed/>
                </p:oleObj>
              </mc:Choice>
              <mc:Fallback>
                <p:oleObj name="Visio" r:id="rId5" imgW="1884718" imgH="38851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0375" y="1962150"/>
                        <a:ext cx="1884363" cy="388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011604"/>
              </p:ext>
            </p:extLst>
          </p:nvPr>
        </p:nvGraphicFramePr>
        <p:xfrm>
          <a:off x="5540375" y="1962150"/>
          <a:ext cx="1884363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Visio" r:id="rId7" imgW="1884718" imgH="3885119" progId="Visio.Drawing.11">
                  <p:embed/>
                </p:oleObj>
              </mc:Choice>
              <mc:Fallback>
                <p:oleObj name="Visio" r:id="rId7" imgW="1884718" imgH="38851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0375" y="1962150"/>
                        <a:ext cx="1884363" cy="388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117469"/>
              </p:ext>
            </p:extLst>
          </p:nvPr>
        </p:nvGraphicFramePr>
        <p:xfrm>
          <a:off x="5326063" y="1962150"/>
          <a:ext cx="2293937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Visio" r:id="rId9" imgW="2293159" imgH="3885119" progId="Visio.Drawing.11">
                  <p:embed/>
                </p:oleObj>
              </mc:Choice>
              <mc:Fallback>
                <p:oleObj name="Visio" r:id="rId9" imgW="2293159" imgH="38851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6063" y="1962150"/>
                        <a:ext cx="2293937" cy="388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6448425" y="26765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0" dirty="0" smtClean="0">
                <a:solidFill>
                  <a:schemeClr val="tx1"/>
                </a:solidFill>
              </a:rPr>
              <a:t>2</a:t>
            </a:r>
            <a:endParaRPr lang="de-DE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k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914039"/>
              </p:ext>
            </p:extLst>
          </p:nvPr>
        </p:nvGraphicFramePr>
        <p:xfrm>
          <a:off x="650417" y="1109439"/>
          <a:ext cx="3455630" cy="550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1" name="Visio" r:id="rId4" imgW="4266210" imgH="6795851" progId="Visio.Drawing.11">
                  <p:embed/>
                </p:oleObj>
              </mc:Choice>
              <mc:Fallback>
                <p:oleObj name="Visio" r:id="rId4" imgW="4266210" imgH="679585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417" y="1109439"/>
                        <a:ext cx="3455630" cy="5504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78642"/>
              </p:ext>
            </p:extLst>
          </p:nvPr>
        </p:nvGraphicFramePr>
        <p:xfrm>
          <a:off x="5754687" y="1123950"/>
          <a:ext cx="2698482" cy="546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2" name="Visio" r:id="rId6" imgW="4997189" imgH="9990577" progId="Visio.Drawing.11">
                  <p:embed/>
                </p:oleObj>
              </mc:Choice>
              <mc:Fallback>
                <p:oleObj name="Visio" r:id="rId6" imgW="4997189" imgH="999057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54687" y="1123950"/>
                        <a:ext cx="2698482" cy="546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Failure Propagation in TFPG </a:t>
            </a:r>
            <a:r>
              <a:rPr lang="de-DE" dirty="0" err="1" smtClean="0"/>
              <a:t>and</a:t>
            </a:r>
            <a:r>
              <a:rPr lang="de-DE" dirty="0" smtClean="0"/>
              <a:t> Time Petri 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AE8CA-6FE9-4F74-B51D-2B30CB0746A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Component-based Timed Hazard Analysis of Self-healing Systems - Claudia Priesterjahn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98A1656-4B93-4BAC-9A5C-F4C2F4701CB9}" type="datetime4">
              <a:rPr lang="en-US" smtClean="0"/>
              <a:t>September 5, 2011</a:t>
            </a:fld>
            <a:endParaRPr lang="en-US"/>
          </a:p>
        </p:txBody>
      </p:sp>
      <p:sp>
        <p:nvSpPr>
          <p:cNvPr id="10" name="Ellipse 9"/>
          <p:cNvSpPr/>
          <p:nvPr/>
        </p:nvSpPr>
        <p:spPr bwMode="auto">
          <a:xfrm>
            <a:off x="2614617" y="5367338"/>
            <a:ext cx="385739" cy="3857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554409" y="5360986"/>
            <a:ext cx="393703" cy="396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124992" y="3893343"/>
            <a:ext cx="275432" cy="27384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230438" y="2455067"/>
            <a:ext cx="274638" cy="2714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762251" y="4487068"/>
            <a:ext cx="104774" cy="10874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705224" y="4484686"/>
            <a:ext cx="104775" cy="11350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757489" y="4913312"/>
            <a:ext cx="104774" cy="118269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693317" y="4968081"/>
            <a:ext cx="109538" cy="11350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205163" y="3458367"/>
            <a:ext cx="114300" cy="10160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209925" y="3010693"/>
            <a:ext cx="109537" cy="10636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312195" y="2055827"/>
            <a:ext cx="109536" cy="11111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312193" y="1627188"/>
            <a:ext cx="111919" cy="10636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312195" y="1165226"/>
            <a:ext cx="109536" cy="10874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cxnSp>
        <p:nvCxnSpPr>
          <p:cNvPr id="24" name="Gerade Verbindung mit Pfeil 23"/>
          <p:cNvCxnSpPr>
            <a:stCxn id="21" idx="0"/>
          </p:cNvCxnSpPr>
          <p:nvPr/>
        </p:nvCxnSpPr>
        <p:spPr bwMode="auto">
          <a:xfrm flipV="1">
            <a:off x="2368153" y="1283494"/>
            <a:ext cx="5954" cy="3436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26"/>
          <p:cNvCxnSpPr>
            <a:stCxn id="20" idx="0"/>
            <a:endCxn id="21" idx="2"/>
          </p:cNvCxnSpPr>
          <p:nvPr/>
        </p:nvCxnSpPr>
        <p:spPr bwMode="auto">
          <a:xfrm flipV="1">
            <a:off x="2366963" y="1733550"/>
            <a:ext cx="1190" cy="3222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28"/>
          <p:cNvCxnSpPr>
            <a:endCxn id="20" idx="2"/>
          </p:cNvCxnSpPr>
          <p:nvPr/>
        </p:nvCxnSpPr>
        <p:spPr bwMode="auto">
          <a:xfrm flipV="1">
            <a:off x="2366963" y="2166938"/>
            <a:ext cx="0" cy="285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Gerade Verbindung mit Pfeil 29"/>
          <p:cNvCxnSpPr>
            <a:stCxn id="19" idx="0"/>
          </p:cNvCxnSpPr>
          <p:nvPr/>
        </p:nvCxnSpPr>
        <p:spPr bwMode="auto">
          <a:xfrm flipH="1" flipV="1">
            <a:off x="2457454" y="2695576"/>
            <a:ext cx="807240" cy="315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Gerade Verbindung mit Pfeil 32"/>
          <p:cNvCxnSpPr>
            <a:stCxn id="18" idx="0"/>
            <a:endCxn id="19" idx="2"/>
          </p:cNvCxnSpPr>
          <p:nvPr/>
        </p:nvCxnSpPr>
        <p:spPr bwMode="auto">
          <a:xfrm flipV="1">
            <a:off x="3262313" y="3117056"/>
            <a:ext cx="2381" cy="3413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6" name="Gerade Verbindung mit Pfeil 35"/>
          <p:cNvCxnSpPr>
            <a:stCxn id="12" idx="0"/>
            <a:endCxn id="18" idx="2"/>
          </p:cNvCxnSpPr>
          <p:nvPr/>
        </p:nvCxnSpPr>
        <p:spPr bwMode="auto">
          <a:xfrm flipH="1" flipV="1">
            <a:off x="3262313" y="3559969"/>
            <a:ext cx="395" cy="3333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8" name="Gerade Verbindung mit Pfeil 37"/>
          <p:cNvCxnSpPr>
            <a:stCxn id="14" idx="0"/>
          </p:cNvCxnSpPr>
          <p:nvPr/>
        </p:nvCxnSpPr>
        <p:spPr bwMode="auto">
          <a:xfrm flipV="1">
            <a:off x="2814638" y="4152900"/>
            <a:ext cx="364331" cy="3341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Gerade Verbindung mit Pfeil 38"/>
          <p:cNvCxnSpPr>
            <a:stCxn id="15" idx="0"/>
            <a:endCxn id="12" idx="5"/>
          </p:cNvCxnSpPr>
          <p:nvPr/>
        </p:nvCxnSpPr>
        <p:spPr bwMode="auto">
          <a:xfrm flipH="1" flipV="1">
            <a:off x="3360088" y="4127084"/>
            <a:ext cx="397524" cy="357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Gerade Verbindung mit Pfeil 40"/>
          <p:cNvCxnSpPr>
            <a:stCxn id="16" idx="0"/>
          </p:cNvCxnSpPr>
          <p:nvPr/>
        </p:nvCxnSpPr>
        <p:spPr bwMode="auto">
          <a:xfrm flipV="1">
            <a:off x="2809876" y="4600575"/>
            <a:ext cx="2380" cy="3127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42"/>
          <p:cNvCxnSpPr>
            <a:stCxn id="10" idx="0"/>
            <a:endCxn id="16" idx="2"/>
          </p:cNvCxnSpPr>
          <p:nvPr/>
        </p:nvCxnSpPr>
        <p:spPr bwMode="auto">
          <a:xfrm flipV="1">
            <a:off x="2807487" y="5031581"/>
            <a:ext cx="2389" cy="3357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4" name="Gerade Verbindung mit Pfeil 43"/>
          <p:cNvCxnSpPr>
            <a:stCxn id="11" idx="0"/>
            <a:endCxn id="17" idx="2"/>
          </p:cNvCxnSpPr>
          <p:nvPr/>
        </p:nvCxnSpPr>
        <p:spPr bwMode="auto">
          <a:xfrm flipH="1" flipV="1">
            <a:off x="3748086" y="5081588"/>
            <a:ext cx="3175" cy="2793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5" name="Gerade Verbindung mit Pfeil 44"/>
          <p:cNvCxnSpPr>
            <a:stCxn id="17" idx="0"/>
          </p:cNvCxnSpPr>
          <p:nvPr/>
        </p:nvCxnSpPr>
        <p:spPr bwMode="auto">
          <a:xfrm flipV="1">
            <a:off x="3748086" y="4598194"/>
            <a:ext cx="2" cy="3698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9" name="Ellipse 48"/>
          <p:cNvSpPr/>
          <p:nvPr/>
        </p:nvSpPr>
        <p:spPr bwMode="auto">
          <a:xfrm>
            <a:off x="7533481" y="5457825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7533481" y="4962524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7533482" y="4467225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8043068" y="5457825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8043068" y="4962525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8043068" y="4471988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7788275" y="4100512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7828757" y="4100512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7754938" y="4100512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7790656" y="3602830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7793037" y="3117055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6915150" y="2713037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915150" y="2222500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6915150" y="1731961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6915150" y="1241424"/>
            <a:ext cx="57944" cy="571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0768B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</p:bldLst>
  </p:timing>
</p:sld>
</file>

<file path=ppt/theme/theme1.xml><?xml version="1.0" encoding="utf-8"?>
<a:theme xmlns:a="http://schemas.openxmlformats.org/drawingml/2006/main" name="Folienvorlage-FG-Softwaretechik - Englisch">
  <a:themeElements>
    <a:clrScheme name="Vorlage-SFB 4. Berichtskolloquium-Raster_V1-2_DS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-SFB 4. Berichtskolloquium-Raster_V1-2_D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1" u="none" strike="noStrike" cap="none" normalizeH="0" baseline="0" smtClean="0">
            <a:ln>
              <a:noFill/>
            </a:ln>
            <a:solidFill>
              <a:srgbClr val="0768B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1" u="none" strike="noStrike" cap="none" normalizeH="0" baseline="0" smtClean="0">
            <a:ln>
              <a:noFill/>
            </a:ln>
            <a:solidFill>
              <a:srgbClr val="0768B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-SFB 4. Berichtskolloquium-Raster_V1-2_D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-SFB 4. Berichtskolloquium-Raster_V1-2_D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-SFB 4. Berichtskolloquium-Raster_V1-2_D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-SFB 4. Berichtskolloquium-Raster_V1-2_D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-SFB 4. Berichtskolloquium-Raster_V1-2_D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-SFB 4. Berichtskolloquium-Raster_V1-2_D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-SFB 4. Berichtskolloquium-Raster_V1-2_D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-SFB 4. Berichtskolloquium-Raster_V1-2_D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-SFB 4. Berichtskolloquium-Raster_V1-2_D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-SFB 4. Berichtskolloquium-Raster_V1-2_D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-SFB 4. Berichtskolloquium-Raster_V1-2_D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-SFB 4. Berichtskolloquium-Raster_V1-2_D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-SFB 4. Berichtskolloquium-Raster_V1-2_DS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880</Words>
  <Application>Microsoft Office PowerPoint</Application>
  <PresentationFormat>Bildschirmpräsentation (4:3)</PresentationFormat>
  <Paragraphs>237</Paragraphs>
  <Slides>17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Folienvorlage-FG-Softwaretechik - Englisch</vt:lpstr>
      <vt:lpstr>Visio</vt:lpstr>
      <vt:lpstr>Component-based Timed Hazard Analysis of Self-healing Systems</vt:lpstr>
      <vt:lpstr>Motivation</vt:lpstr>
      <vt:lpstr>Application Example</vt:lpstr>
      <vt:lpstr>Architecture Model</vt:lpstr>
      <vt:lpstr>Failure Propagation</vt:lpstr>
      <vt:lpstr>Failure Propagation and Reconfiguration</vt:lpstr>
      <vt:lpstr>Failure Propagation Time</vt:lpstr>
      <vt:lpstr>Mapping from Timed Failure Propagation Graph to Time Petri Net</vt:lpstr>
      <vt:lpstr>Failure Propagation in TFPG and Time Petri Net</vt:lpstr>
      <vt:lpstr>1. Determine Minimal Cut Sets</vt:lpstr>
      <vt:lpstr>2. Partition the Timed Failure Propagation Graph</vt:lpstr>
      <vt:lpstr>Reconfiguration</vt:lpstr>
      <vt:lpstr>2. Partition the Timed Failure Propagation Graph</vt:lpstr>
      <vt:lpstr>3. Analyze the Affected Subgraph</vt:lpstr>
      <vt:lpstr>4. Analyze the System after the Reconfiguration</vt:lpstr>
      <vt:lpstr>Analysis (Summary)</vt:lpstr>
      <vt:lpstr>Conclusion</vt:lpstr>
    </vt:vector>
  </TitlesOfParts>
  <Company>Universität Paderborn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Folienvorlage Fachgebiet Softwaretechnik</dc:subject>
  <dc:creator>claudia</dc:creator>
  <cp:lastModifiedBy>claudia</cp:lastModifiedBy>
  <cp:revision>194</cp:revision>
  <dcterms:created xsi:type="dcterms:W3CDTF">2010-04-21T07:38:17Z</dcterms:created>
  <dcterms:modified xsi:type="dcterms:W3CDTF">2011-09-05T07:09:11Z</dcterms:modified>
</cp:coreProperties>
</file>